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8"/>
  </p:notesMasterIdLst>
  <p:sldIdLst>
    <p:sldId id="256" r:id="rId76"/>
    <p:sldId id="257" r:id="rId77"/>
    <p:sldId id="258" r:id="rId78"/>
    <p:sldId id="259" r:id="rId79"/>
    <p:sldId id="260" r:id="rId80"/>
    <p:sldId id="261" r:id="rId81"/>
    <p:sldId id="262" r:id="rId82"/>
    <p:sldId id="263" r:id="rId83"/>
    <p:sldId id="264" r:id="rId84"/>
    <p:sldId id="265" r:id="rId85"/>
    <p:sldId id="266" r:id="rId86"/>
    <p:sldId id="267" r:id="rId87"/>
    <p:sldId id="268" r:id="rId88"/>
    <p:sldId id="269" r:id="rId89"/>
    <p:sldId id="270" r:id="rId90"/>
    <p:sldId id="271" r:id="rId91"/>
    <p:sldId id="272" r:id="rId92"/>
    <p:sldId id="273" r:id="rId93"/>
    <p:sldId id="274" r:id="rId94"/>
    <p:sldId id="275" r:id="rId95"/>
    <p:sldId id="276" r:id="rId96"/>
    <p:sldId id="277" r:id="rId9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Courier Prime" charset="1" panose="00000509000000000000"/>
      <p:regular r:id="rId12"/>
    </p:embeddedFont>
    <p:embeddedFont>
      <p:font typeface="Courier Prime Bold" charset="1" panose="00000809000000000000"/>
      <p:regular r:id="rId13"/>
    </p:embeddedFont>
    <p:embeddedFont>
      <p:font typeface="Courier Prime Italics" charset="1" panose="00000509000000000000"/>
      <p:regular r:id="rId14"/>
    </p:embeddedFont>
    <p:embeddedFont>
      <p:font typeface="Courier Prime Bold Italics" charset="1" panose="00000809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Bernoru" charset="1" panose="00000A00000000000000"/>
      <p:regular r:id="rId20"/>
    </p:embeddedFont>
    <p:embeddedFont>
      <p:font typeface="Garet ExtraBold" charset="1" panose="00000000000000000000"/>
      <p:regular r:id="rId21"/>
    </p:embeddedFont>
    <p:embeddedFont>
      <p:font typeface="Garet ExtraBold Bold" charset="1" panose="00000000000000000000"/>
      <p:regular r:id="rId22"/>
    </p:embeddedFont>
    <p:embeddedFont>
      <p:font typeface="Garet ExtraBold Italics" charset="1" panose="00000000000000000000"/>
      <p:regular r:id="rId23"/>
    </p:embeddedFont>
    <p:embeddedFont>
      <p:font typeface="Garet ExtraBold Bold Italics" charset="1" panose="00000000000000000000"/>
      <p:regular r:id="rId24"/>
    </p:embeddedFont>
    <p:embeddedFont>
      <p:font typeface="Garet" charset="1" panose="00000000000000000000"/>
      <p:regular r:id="rId25"/>
    </p:embeddedFont>
    <p:embeddedFont>
      <p:font typeface="Garet Bold" charset="1" panose="00000000000000000000"/>
      <p:regular r:id="rId26"/>
    </p:embeddedFont>
    <p:embeddedFont>
      <p:font typeface="Garet Italics" charset="1" panose="00000000000000000000"/>
      <p:regular r:id="rId27"/>
    </p:embeddedFont>
    <p:embeddedFont>
      <p:font typeface="Garet Bold Italics" charset="1" panose="00000000000000000000"/>
      <p:regular r:id="rId28"/>
    </p:embeddedFont>
    <p:embeddedFont>
      <p:font typeface="Garet Light" charset="1" panose="00000000000000000000"/>
      <p:regular r:id="rId29"/>
    </p:embeddedFont>
    <p:embeddedFont>
      <p:font typeface="Garet Ultra-Bold" charset="1" panose="00000000000000000000"/>
      <p:regular r:id="rId30"/>
    </p:embeddedFont>
    <p:embeddedFont>
      <p:font typeface="Garet Ultra-Bold Italics" charset="1" panose="00000000000000000000"/>
      <p:regular r:id="rId31"/>
    </p:embeddedFont>
    <p:embeddedFont>
      <p:font typeface="Garet Heavy" charset="1" panose="00000000000000000000"/>
      <p:regular r:id="rId32"/>
    </p:embeddedFont>
    <p:embeddedFont>
      <p:font typeface="Garet Heavy Italics" charset="1" panose="00000000000000000000"/>
      <p:regular r:id="rId33"/>
    </p:embeddedFont>
    <p:embeddedFont>
      <p:font typeface="Canva Sans" charset="1" panose="020B0503030501040103"/>
      <p:regular r:id="rId34"/>
    </p:embeddedFont>
    <p:embeddedFont>
      <p:font typeface="Canva Sans Bold" charset="1" panose="020B0803030501040103"/>
      <p:regular r:id="rId35"/>
    </p:embeddedFont>
    <p:embeddedFont>
      <p:font typeface="Canva Sans Italics" charset="1" panose="020B0503030501040103"/>
      <p:regular r:id="rId36"/>
    </p:embeddedFont>
    <p:embeddedFont>
      <p:font typeface="Canva Sans Bold Italics" charset="1" panose="020B0803030501040103"/>
      <p:regular r:id="rId37"/>
    </p:embeddedFont>
    <p:embeddedFont>
      <p:font typeface="Canva Sans Medium" charset="1" panose="020B0603030501040103"/>
      <p:regular r:id="rId38"/>
    </p:embeddedFont>
    <p:embeddedFont>
      <p:font typeface="Canva Sans Medium Italics" charset="1" panose="020B0603030501040103"/>
      <p:regular r:id="rId39"/>
    </p:embeddedFont>
    <p:embeddedFont>
      <p:font typeface="Poppins" charset="1" panose="00000500000000000000"/>
      <p:regular r:id="rId40"/>
    </p:embeddedFont>
    <p:embeddedFont>
      <p:font typeface="Poppins Bold" charset="1" panose="00000800000000000000"/>
      <p:regular r:id="rId41"/>
    </p:embeddedFont>
    <p:embeddedFont>
      <p:font typeface="Poppins Italics" charset="1" panose="00000500000000000000"/>
      <p:regular r:id="rId42"/>
    </p:embeddedFont>
    <p:embeddedFont>
      <p:font typeface="Poppins Bold Italics" charset="1" panose="00000800000000000000"/>
      <p:regular r:id="rId43"/>
    </p:embeddedFont>
    <p:embeddedFont>
      <p:font typeface="Poppins Thin" charset="1" panose="00000300000000000000"/>
      <p:regular r:id="rId44"/>
    </p:embeddedFont>
    <p:embeddedFont>
      <p:font typeface="Poppins Thin Italics" charset="1" panose="00000300000000000000"/>
      <p:regular r:id="rId45"/>
    </p:embeddedFont>
    <p:embeddedFont>
      <p:font typeface="Poppins Extra-Light" charset="1" panose="00000300000000000000"/>
      <p:regular r:id="rId46"/>
    </p:embeddedFont>
    <p:embeddedFont>
      <p:font typeface="Poppins Extra-Light Italics" charset="1" panose="00000300000000000000"/>
      <p:regular r:id="rId47"/>
    </p:embeddedFont>
    <p:embeddedFont>
      <p:font typeface="Poppins Light" charset="1" panose="00000400000000000000"/>
      <p:regular r:id="rId48"/>
    </p:embeddedFont>
    <p:embeddedFont>
      <p:font typeface="Poppins Light Italics" charset="1" panose="00000400000000000000"/>
      <p:regular r:id="rId49"/>
    </p:embeddedFont>
    <p:embeddedFont>
      <p:font typeface="Poppins Medium" charset="1" panose="00000600000000000000"/>
      <p:regular r:id="rId50"/>
    </p:embeddedFont>
    <p:embeddedFont>
      <p:font typeface="Poppins Medium Italics" charset="1" panose="00000600000000000000"/>
      <p:regular r:id="rId51"/>
    </p:embeddedFont>
    <p:embeddedFont>
      <p:font typeface="Poppins Semi-Bold" charset="1" panose="00000700000000000000"/>
      <p:regular r:id="rId52"/>
    </p:embeddedFont>
    <p:embeddedFont>
      <p:font typeface="Poppins Semi-Bold Italics" charset="1" panose="00000700000000000000"/>
      <p:regular r:id="rId53"/>
    </p:embeddedFont>
    <p:embeddedFont>
      <p:font typeface="Poppins Ultra-Bold" charset="1" panose="00000900000000000000"/>
      <p:regular r:id="rId54"/>
    </p:embeddedFont>
    <p:embeddedFont>
      <p:font typeface="Poppins Ultra-Bold Italics" charset="1" panose="00000900000000000000"/>
      <p:regular r:id="rId55"/>
    </p:embeddedFont>
    <p:embeddedFont>
      <p:font typeface="Poppins Heavy" charset="1" panose="00000A00000000000000"/>
      <p:regular r:id="rId56"/>
    </p:embeddedFont>
    <p:embeddedFont>
      <p:font typeface="Poppins Heavy Italics" charset="1" panose="00000A00000000000000"/>
      <p:regular r:id="rId57"/>
    </p:embeddedFont>
    <p:embeddedFont>
      <p:font typeface="Montserrat" charset="1" panose="00000500000000000000"/>
      <p:regular r:id="rId58"/>
    </p:embeddedFont>
    <p:embeddedFont>
      <p:font typeface="Montserrat Bold" charset="1" panose="00000800000000000000"/>
      <p:regular r:id="rId59"/>
    </p:embeddedFont>
    <p:embeddedFont>
      <p:font typeface="Montserrat Italics" charset="1" panose="00000500000000000000"/>
      <p:regular r:id="rId60"/>
    </p:embeddedFont>
    <p:embeddedFont>
      <p:font typeface="Montserrat Bold Italics" charset="1" panose="00000800000000000000"/>
      <p:regular r:id="rId61"/>
    </p:embeddedFont>
    <p:embeddedFont>
      <p:font typeface="Montserrat Thin" charset="1" panose="00000300000000000000"/>
      <p:regular r:id="rId62"/>
    </p:embeddedFont>
    <p:embeddedFont>
      <p:font typeface="Montserrat Thin Italics" charset="1" panose="00000300000000000000"/>
      <p:regular r:id="rId63"/>
    </p:embeddedFont>
    <p:embeddedFont>
      <p:font typeface="Montserrat Extra-Light" charset="1" panose="00000300000000000000"/>
      <p:regular r:id="rId64"/>
    </p:embeddedFont>
    <p:embeddedFont>
      <p:font typeface="Montserrat Extra-Light Italics" charset="1" panose="00000300000000000000"/>
      <p:regular r:id="rId65"/>
    </p:embeddedFont>
    <p:embeddedFont>
      <p:font typeface="Montserrat Light" charset="1" panose="00000400000000000000"/>
      <p:regular r:id="rId66"/>
    </p:embeddedFont>
    <p:embeddedFont>
      <p:font typeface="Montserrat Light Italics" charset="1" panose="00000400000000000000"/>
      <p:regular r:id="rId67"/>
    </p:embeddedFont>
    <p:embeddedFont>
      <p:font typeface="Montserrat Medium" charset="1" panose="00000600000000000000"/>
      <p:regular r:id="rId68"/>
    </p:embeddedFont>
    <p:embeddedFont>
      <p:font typeface="Montserrat Medium Italics" charset="1" panose="00000600000000000000"/>
      <p:regular r:id="rId69"/>
    </p:embeddedFont>
    <p:embeddedFont>
      <p:font typeface="Montserrat Semi-Bold" charset="1" panose="00000700000000000000"/>
      <p:regular r:id="rId70"/>
    </p:embeddedFont>
    <p:embeddedFont>
      <p:font typeface="Montserrat Semi-Bold Italics" charset="1" panose="00000700000000000000"/>
      <p:regular r:id="rId71"/>
    </p:embeddedFont>
    <p:embeddedFont>
      <p:font typeface="Montserrat Ultra-Bold" charset="1" panose="00000900000000000000"/>
      <p:regular r:id="rId72"/>
    </p:embeddedFont>
    <p:embeddedFont>
      <p:font typeface="Montserrat Ultra-Bold Italics" charset="1" panose="00000900000000000000"/>
      <p:regular r:id="rId73"/>
    </p:embeddedFont>
    <p:embeddedFont>
      <p:font typeface="Montserrat Heavy" charset="1" panose="00000A00000000000000"/>
      <p:regular r:id="rId74"/>
    </p:embeddedFont>
    <p:embeddedFont>
      <p:font typeface="Montserrat Heavy Italics" charset="1" panose="00000A0000000000000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1.xml" Type="http://schemas.openxmlformats.org/officeDocument/2006/relationships/notesSlide"/><Relationship Id="rId101" Target="notesSlides/notesSlide2.xml" Type="http://schemas.openxmlformats.org/officeDocument/2006/relationships/notesSlide"/><Relationship Id="rId102" Target="notesSlides/notesSlide3.xml" Type="http://schemas.openxmlformats.org/officeDocument/2006/relationships/note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slides/slide1.xml" Type="http://schemas.openxmlformats.org/officeDocument/2006/relationships/slide"/><Relationship Id="rId77" Target="slides/slide2.xml" Type="http://schemas.openxmlformats.org/officeDocument/2006/relationships/slide"/><Relationship Id="rId78" Target="slides/slide3.xml" Type="http://schemas.openxmlformats.org/officeDocument/2006/relationships/slide"/><Relationship Id="rId79" Target="slides/slide4.xml" Type="http://schemas.openxmlformats.org/officeDocument/2006/relationships/slide"/><Relationship Id="rId8" Target="fonts/font8.fntdata" Type="http://schemas.openxmlformats.org/officeDocument/2006/relationships/font"/><Relationship Id="rId80" Target="slides/slide5.xml" Type="http://schemas.openxmlformats.org/officeDocument/2006/relationships/slide"/><Relationship Id="rId81" Target="slides/slide6.xml" Type="http://schemas.openxmlformats.org/officeDocument/2006/relationships/slide"/><Relationship Id="rId82" Target="slides/slide7.xml" Type="http://schemas.openxmlformats.org/officeDocument/2006/relationships/slide"/><Relationship Id="rId83" Target="slides/slide8.xml" Type="http://schemas.openxmlformats.org/officeDocument/2006/relationships/slide"/><Relationship Id="rId84" Target="slides/slide9.xml" Type="http://schemas.openxmlformats.org/officeDocument/2006/relationships/slide"/><Relationship Id="rId85" Target="slides/slide10.xml" Type="http://schemas.openxmlformats.org/officeDocument/2006/relationships/slide"/><Relationship Id="rId86" Target="slides/slide11.xml" Type="http://schemas.openxmlformats.org/officeDocument/2006/relationships/slide"/><Relationship Id="rId87" Target="slides/slide12.xml" Type="http://schemas.openxmlformats.org/officeDocument/2006/relationships/slide"/><Relationship Id="rId88" Target="slides/slide13.xml" Type="http://schemas.openxmlformats.org/officeDocument/2006/relationships/slide"/><Relationship Id="rId89" Target="slides/slide14.xml" Type="http://schemas.openxmlformats.org/officeDocument/2006/relationships/slide"/><Relationship Id="rId9" Target="fonts/font9.fntdata" Type="http://schemas.openxmlformats.org/officeDocument/2006/relationships/font"/><Relationship Id="rId90" Target="slides/slide15.xml" Type="http://schemas.openxmlformats.org/officeDocument/2006/relationships/slide"/><Relationship Id="rId91" Target="slides/slide16.xml" Type="http://schemas.openxmlformats.org/officeDocument/2006/relationships/slide"/><Relationship Id="rId92" Target="slides/slide17.xml" Type="http://schemas.openxmlformats.org/officeDocument/2006/relationships/slide"/><Relationship Id="rId93" Target="slides/slide18.xml" Type="http://schemas.openxmlformats.org/officeDocument/2006/relationships/slide"/><Relationship Id="rId94" Target="slides/slide19.xml" Type="http://schemas.openxmlformats.org/officeDocument/2006/relationships/slide"/><Relationship Id="rId95" Target="slides/slide20.xml" Type="http://schemas.openxmlformats.org/officeDocument/2006/relationships/slide"/><Relationship Id="rId96" Target="slides/slide21.xml" Type="http://schemas.openxmlformats.org/officeDocument/2006/relationships/slide"/><Relationship Id="rId97" Target="slides/slide22.xml" Type="http://schemas.openxmlformats.org/officeDocument/2006/relationships/slide"/><Relationship Id="rId98" Target="notesMasters/notesMaster1.xml" Type="http://schemas.openxmlformats.org/officeDocument/2006/relationships/notesMaster"/><Relationship Id="rId99" Target="theme/theme2.xml" Type="http://schemas.openxmlformats.org/officeDocument/2006/relationships/them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be precise, regression analysis helps individuals and businesses determine how changes in one variable are associated with changes in another.</a:t>
            </a:r>
          </a:p>
          <a:p>
            <a:r>
              <a:rPr lang="en-US"/>
              <a:t/>
            </a:r>
          </a:p>
          <a:p>
            <a:r>
              <a:rPr lang="en-US"/>
              <a:t>jaise price depend karta hai sales par and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array returned by lm.predict(X) represents the predicted prices of houses based on their square footage. Here's a breakdown*</a:t>
            </a:r>
          </a:p>
          <a:p>
            <a:r>
              <a:rPr lang="en-US"/>
              <a:t/>
            </a:r>
          </a:p>
          <a:p>
            <a:r>
              <a:rPr lang="en-US"/>
              <a:t> *R-squared* tells you how good your guesses (price predictions) are for the data you used to train the model (square footage and actual prices).</a:t>
            </a:r>
          </a:p>
          <a:p>
            <a:r>
              <a:rPr lang="en-US"/>
              <a:t/>
            </a:r>
          </a:p>
          <a:p>
            <a:r>
              <a:rPr lang="en-US"/>
              <a:t>* A value of *0.49* in this case means your guesses are only about *half* on the mark. The model explains roughly half the reason why house prices go up or down based on just square footage. There must be other things affecting price, like location or number of bedrooms, that this model doesn't consider.</a:t>
            </a:r>
          </a:p>
          <a:p>
            <a:r>
              <a:rPr lang="en-US"/>
              <a:t/>
            </a:r>
          </a:p>
          <a:p>
            <a:r>
              <a:rPr lang="en-US"/>
              <a:t>* The array you get from the code is like a list of your guesses for each house price based on its square footage.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0.pn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https://www.kaggle.com/datasets/khojiakbarrustamov/1000-companies"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grpSp>
        <p:nvGrpSpPr>
          <p:cNvPr name="Group 2" id="2"/>
          <p:cNvGrpSpPr/>
          <p:nvPr/>
        </p:nvGrpSpPr>
        <p:grpSpPr>
          <a:xfrm rot="0">
            <a:off x="-1013145" y="8902785"/>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85B1DC"/>
            </a:solidFill>
            <a:ln cap="sq">
              <a:noFill/>
              <a:prstDash val="solid"/>
              <a:miter/>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3649384">
            <a:off x="14049470" y="-440920"/>
            <a:ext cx="1852249" cy="162071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85B1DC"/>
            </a:solidFill>
            <a:ln cap="sq">
              <a:noFill/>
              <a:prstDash val="solid"/>
              <a:miter/>
            </a:ln>
          </p:spPr>
        </p:sp>
        <p:sp>
          <p:nvSpPr>
            <p:cNvPr name="TextBox 7" id="7"/>
            <p:cNvSpPr txBox="true"/>
            <p:nvPr/>
          </p:nvSpPr>
          <p:spPr>
            <a:xfrm>
              <a:off x="127000" y="301625"/>
              <a:ext cx="558800" cy="3587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8" id="8"/>
          <p:cNvGrpSpPr/>
          <p:nvPr/>
        </p:nvGrpSpPr>
        <p:grpSpPr>
          <a:xfrm rot="0">
            <a:off x="16707776" y="230133"/>
            <a:ext cx="684529" cy="68452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1" id="11"/>
          <p:cNvGrpSpPr/>
          <p:nvPr/>
        </p:nvGrpSpPr>
        <p:grpSpPr>
          <a:xfrm rot="0">
            <a:off x="14845090" y="-2547215"/>
            <a:ext cx="5094429" cy="4457626"/>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85B1DC"/>
            </a:solidFill>
            <a:ln cap="sq">
              <a:noFill/>
              <a:prstDash val="solid"/>
              <a:miter/>
            </a:ln>
          </p:spPr>
        </p:sp>
        <p:sp>
          <p:nvSpPr>
            <p:cNvPr name="TextBox 13" id="13"/>
            <p:cNvSpPr txBox="true"/>
            <p:nvPr/>
          </p:nvSpPr>
          <p:spPr>
            <a:xfrm>
              <a:off x="127000" y="301625"/>
              <a:ext cx="558800" cy="3587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Freeform 14" id="14"/>
          <p:cNvSpPr/>
          <p:nvPr/>
        </p:nvSpPr>
        <p:spPr>
          <a:xfrm flipH="false" flipV="false" rot="0">
            <a:off x="11798071" y="4621967"/>
            <a:ext cx="6094039" cy="5019965"/>
          </a:xfrm>
          <a:custGeom>
            <a:avLst/>
            <a:gdLst/>
            <a:ahLst/>
            <a:cxnLst/>
            <a:rect r="r" b="b" t="t" l="l"/>
            <a:pathLst>
              <a:path h="5019965" w="6094039">
                <a:moveTo>
                  <a:pt x="0" y="0"/>
                </a:moveTo>
                <a:lnTo>
                  <a:pt x="6094039" y="0"/>
                </a:lnTo>
                <a:lnTo>
                  <a:pt x="6094039" y="5019964"/>
                </a:lnTo>
                <a:lnTo>
                  <a:pt x="0" y="50199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2072955" y="6409787"/>
            <a:ext cx="8312005" cy="524616"/>
          </a:xfrm>
          <a:prstGeom prst="rect">
            <a:avLst/>
          </a:prstGeom>
        </p:spPr>
        <p:txBody>
          <a:bodyPr anchor="t" rtlCol="false" tIns="0" lIns="0" bIns="0" rIns="0">
            <a:spAutoFit/>
          </a:bodyPr>
          <a:lstStyle/>
          <a:p>
            <a:pPr>
              <a:lnSpc>
                <a:spcPts val="4159"/>
              </a:lnSpc>
            </a:pPr>
            <a:r>
              <a:rPr lang="en-US" sz="2970">
                <a:solidFill>
                  <a:srgbClr val="000000"/>
                </a:solidFill>
                <a:latin typeface="Poppins"/>
              </a:rPr>
              <a:t>Presented by: Preet Jain (D023)</a:t>
            </a:r>
          </a:p>
        </p:txBody>
      </p:sp>
      <p:sp>
        <p:nvSpPr>
          <p:cNvPr name="TextBox 16" id="16"/>
          <p:cNvSpPr txBox="true"/>
          <p:nvPr/>
        </p:nvSpPr>
        <p:spPr>
          <a:xfrm rot="0">
            <a:off x="1978472" y="3219885"/>
            <a:ext cx="9068465" cy="2889888"/>
          </a:xfrm>
          <a:prstGeom prst="rect">
            <a:avLst/>
          </a:prstGeom>
        </p:spPr>
        <p:txBody>
          <a:bodyPr anchor="t" rtlCol="false" tIns="0" lIns="0" bIns="0" rIns="0">
            <a:spAutoFit/>
          </a:bodyPr>
          <a:lstStyle/>
          <a:p>
            <a:pPr>
              <a:lnSpc>
                <a:spcPts val="10817"/>
              </a:lnSpc>
            </a:pPr>
            <a:r>
              <a:rPr lang="en-US" sz="10605">
                <a:solidFill>
                  <a:srgbClr val="000000"/>
                </a:solidFill>
                <a:latin typeface="Poppins Bold"/>
              </a:rPr>
              <a:t>REGRESSION</a:t>
            </a:r>
          </a:p>
          <a:p>
            <a:pPr>
              <a:lnSpc>
                <a:spcPts val="10817"/>
              </a:lnSpc>
            </a:pPr>
            <a:r>
              <a:rPr lang="en-US" sz="10605">
                <a:solidFill>
                  <a:srgbClr val="000000"/>
                </a:solidFill>
                <a:latin typeface="Poppins Bold"/>
              </a:rPr>
              <a:t>ANALYSIS</a:t>
            </a:r>
          </a:p>
        </p:txBody>
      </p:sp>
      <p:sp>
        <p:nvSpPr>
          <p:cNvPr name="TextBox 17" id="17"/>
          <p:cNvSpPr txBox="true"/>
          <p:nvPr/>
        </p:nvSpPr>
        <p:spPr>
          <a:xfrm rot="0">
            <a:off x="2072955" y="7718115"/>
            <a:ext cx="4321094" cy="372384"/>
          </a:xfrm>
          <a:prstGeom prst="rect">
            <a:avLst/>
          </a:prstGeom>
        </p:spPr>
        <p:txBody>
          <a:bodyPr anchor="t" rtlCol="false" tIns="0" lIns="0" bIns="0" rIns="0">
            <a:spAutoFit/>
          </a:bodyPr>
          <a:lstStyle/>
          <a:p>
            <a:pPr>
              <a:lnSpc>
                <a:spcPts val="2781"/>
              </a:lnSpc>
            </a:pPr>
            <a:r>
              <a:rPr lang="en-US" sz="2261" spc="-45">
                <a:solidFill>
                  <a:srgbClr val="2D8BBA"/>
                </a:solidFill>
                <a:latin typeface="Poppins"/>
              </a:rPr>
              <a:t>Semester IV Project</a:t>
            </a:r>
          </a:p>
        </p:txBody>
      </p:sp>
      <p:sp>
        <p:nvSpPr>
          <p:cNvPr name="Freeform 18" id="18"/>
          <p:cNvSpPr/>
          <p:nvPr/>
        </p:nvSpPr>
        <p:spPr>
          <a:xfrm flipH="false" flipV="false" rot="0">
            <a:off x="0" y="222115"/>
            <a:ext cx="6367113" cy="870172"/>
          </a:xfrm>
          <a:custGeom>
            <a:avLst/>
            <a:gdLst/>
            <a:ahLst/>
            <a:cxnLst/>
            <a:rect r="r" b="b" t="t" l="l"/>
            <a:pathLst>
              <a:path h="870172" w="6367113">
                <a:moveTo>
                  <a:pt x="0" y="0"/>
                </a:moveTo>
                <a:lnTo>
                  <a:pt x="6367113" y="0"/>
                </a:lnTo>
                <a:lnTo>
                  <a:pt x="6367113" y="870172"/>
                </a:lnTo>
                <a:lnTo>
                  <a:pt x="0" y="870172"/>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sp>
        <p:nvSpPr>
          <p:cNvPr name="Freeform 2" id="2"/>
          <p:cNvSpPr/>
          <p:nvPr/>
        </p:nvSpPr>
        <p:spPr>
          <a:xfrm flipH="false" flipV="false" rot="0">
            <a:off x="822591" y="1816451"/>
            <a:ext cx="9458198" cy="8470549"/>
          </a:xfrm>
          <a:custGeom>
            <a:avLst/>
            <a:gdLst/>
            <a:ahLst/>
            <a:cxnLst/>
            <a:rect r="r" b="b" t="t" l="l"/>
            <a:pathLst>
              <a:path h="8470549" w="9458198">
                <a:moveTo>
                  <a:pt x="0" y="0"/>
                </a:moveTo>
                <a:lnTo>
                  <a:pt x="9458198" y="0"/>
                </a:lnTo>
                <a:lnTo>
                  <a:pt x="9458198" y="8470549"/>
                </a:lnTo>
                <a:lnTo>
                  <a:pt x="0" y="8470549"/>
                </a:lnTo>
                <a:lnTo>
                  <a:pt x="0" y="0"/>
                </a:lnTo>
                <a:close/>
              </a:path>
            </a:pathLst>
          </a:custGeom>
          <a:blipFill>
            <a:blip r:embed="rId2"/>
            <a:stretch>
              <a:fillRect l="0" t="0" r="0" b="0"/>
            </a:stretch>
          </a:blipFill>
        </p:spPr>
      </p:sp>
      <p:sp>
        <p:nvSpPr>
          <p:cNvPr name="Freeform 3" id="3"/>
          <p:cNvSpPr/>
          <p:nvPr/>
        </p:nvSpPr>
        <p:spPr>
          <a:xfrm flipH="false" flipV="false" rot="0">
            <a:off x="11259787" y="2942767"/>
            <a:ext cx="6398226" cy="4888327"/>
          </a:xfrm>
          <a:custGeom>
            <a:avLst/>
            <a:gdLst/>
            <a:ahLst/>
            <a:cxnLst/>
            <a:rect r="r" b="b" t="t" l="l"/>
            <a:pathLst>
              <a:path h="4888327" w="6398226">
                <a:moveTo>
                  <a:pt x="0" y="0"/>
                </a:moveTo>
                <a:lnTo>
                  <a:pt x="6398226" y="0"/>
                </a:lnTo>
                <a:lnTo>
                  <a:pt x="6398226" y="4888327"/>
                </a:lnTo>
                <a:lnTo>
                  <a:pt x="0" y="4888327"/>
                </a:lnTo>
                <a:lnTo>
                  <a:pt x="0" y="0"/>
                </a:lnTo>
                <a:close/>
              </a:path>
            </a:pathLst>
          </a:custGeom>
          <a:blipFill>
            <a:blip r:embed="rId3"/>
            <a:stretch>
              <a:fillRect l="-8877" t="0" r="-25998" b="0"/>
            </a:stretch>
          </a:blipFill>
        </p:spPr>
      </p:sp>
      <p:sp>
        <p:nvSpPr>
          <p:cNvPr name="TextBox 4" id="4"/>
          <p:cNvSpPr txBox="true"/>
          <p:nvPr/>
        </p:nvSpPr>
        <p:spPr>
          <a:xfrm rot="0">
            <a:off x="3750575" y="31584"/>
            <a:ext cx="10786851" cy="1436294"/>
          </a:xfrm>
          <a:prstGeom prst="rect">
            <a:avLst/>
          </a:prstGeom>
        </p:spPr>
        <p:txBody>
          <a:bodyPr anchor="t" rtlCol="false" tIns="0" lIns="0" bIns="0" rIns="0">
            <a:spAutoFit/>
          </a:bodyPr>
          <a:lstStyle/>
          <a:p>
            <a:pPr algn="ctr">
              <a:lnSpc>
                <a:spcPts val="11134"/>
              </a:lnSpc>
            </a:pPr>
            <a:r>
              <a:rPr lang="en-US" sz="7953">
                <a:solidFill>
                  <a:srgbClr val="000000"/>
                </a:solidFill>
                <a:latin typeface="Poppins Bold"/>
              </a:rPr>
              <a:t>Data Pre-processing</a:t>
            </a:r>
          </a:p>
        </p:txBody>
      </p:sp>
      <p:sp>
        <p:nvSpPr>
          <p:cNvPr name="Freeform 5" id="5"/>
          <p:cNvSpPr/>
          <p:nvPr/>
        </p:nvSpPr>
        <p:spPr>
          <a:xfrm flipH="false" flipV="false" rot="-10712866">
            <a:off x="11329141" y="8411503"/>
            <a:ext cx="6269215" cy="4787400"/>
          </a:xfrm>
          <a:custGeom>
            <a:avLst/>
            <a:gdLst/>
            <a:ahLst/>
            <a:cxnLst/>
            <a:rect r="r" b="b" t="t" l="l"/>
            <a:pathLst>
              <a:path h="4787400" w="6269215">
                <a:moveTo>
                  <a:pt x="0" y="0"/>
                </a:moveTo>
                <a:lnTo>
                  <a:pt x="6269214" y="0"/>
                </a:lnTo>
                <a:lnTo>
                  <a:pt x="6269214" y="4787400"/>
                </a:lnTo>
                <a:lnTo>
                  <a:pt x="0" y="478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sp>
        <p:nvSpPr>
          <p:cNvPr name="Freeform 2" id="2"/>
          <p:cNvSpPr/>
          <p:nvPr/>
        </p:nvSpPr>
        <p:spPr>
          <a:xfrm flipH="false" flipV="false" rot="0">
            <a:off x="724437" y="1395094"/>
            <a:ext cx="5882576" cy="4352251"/>
          </a:xfrm>
          <a:custGeom>
            <a:avLst/>
            <a:gdLst/>
            <a:ahLst/>
            <a:cxnLst/>
            <a:rect r="r" b="b" t="t" l="l"/>
            <a:pathLst>
              <a:path h="4352251" w="5882576">
                <a:moveTo>
                  <a:pt x="0" y="0"/>
                </a:moveTo>
                <a:lnTo>
                  <a:pt x="5882575" y="0"/>
                </a:lnTo>
                <a:lnTo>
                  <a:pt x="5882575" y="4352251"/>
                </a:lnTo>
                <a:lnTo>
                  <a:pt x="0" y="4352251"/>
                </a:lnTo>
                <a:lnTo>
                  <a:pt x="0" y="0"/>
                </a:lnTo>
                <a:close/>
              </a:path>
            </a:pathLst>
          </a:custGeom>
          <a:blipFill>
            <a:blip r:embed="rId2"/>
            <a:stretch>
              <a:fillRect l="-5643" t="0" r="-13937" b="0"/>
            </a:stretch>
          </a:blipFill>
        </p:spPr>
      </p:sp>
      <p:sp>
        <p:nvSpPr>
          <p:cNvPr name="Freeform 3" id="3"/>
          <p:cNvSpPr/>
          <p:nvPr/>
        </p:nvSpPr>
        <p:spPr>
          <a:xfrm flipH="false" flipV="false" rot="0">
            <a:off x="11146906" y="1395094"/>
            <a:ext cx="6112394" cy="4352251"/>
          </a:xfrm>
          <a:custGeom>
            <a:avLst/>
            <a:gdLst/>
            <a:ahLst/>
            <a:cxnLst/>
            <a:rect r="r" b="b" t="t" l="l"/>
            <a:pathLst>
              <a:path h="4352251" w="6112394">
                <a:moveTo>
                  <a:pt x="0" y="0"/>
                </a:moveTo>
                <a:lnTo>
                  <a:pt x="6112394" y="0"/>
                </a:lnTo>
                <a:lnTo>
                  <a:pt x="6112394" y="4352251"/>
                </a:lnTo>
                <a:lnTo>
                  <a:pt x="0" y="4352251"/>
                </a:lnTo>
                <a:lnTo>
                  <a:pt x="0" y="0"/>
                </a:lnTo>
                <a:close/>
              </a:path>
            </a:pathLst>
          </a:custGeom>
          <a:blipFill>
            <a:blip r:embed="rId3"/>
            <a:stretch>
              <a:fillRect l="0" t="-236" r="0" b="-484"/>
            </a:stretch>
          </a:blipFill>
        </p:spPr>
      </p:sp>
      <p:sp>
        <p:nvSpPr>
          <p:cNvPr name="Freeform 4" id="4"/>
          <p:cNvSpPr/>
          <p:nvPr/>
        </p:nvSpPr>
        <p:spPr>
          <a:xfrm flipH="true" flipV="false" rot="0">
            <a:off x="2609357" y="5857433"/>
            <a:ext cx="2536969" cy="2618807"/>
          </a:xfrm>
          <a:custGeom>
            <a:avLst/>
            <a:gdLst/>
            <a:ahLst/>
            <a:cxnLst/>
            <a:rect r="r" b="b" t="t" l="l"/>
            <a:pathLst>
              <a:path h="2618807" w="2536969">
                <a:moveTo>
                  <a:pt x="2536970" y="0"/>
                </a:moveTo>
                <a:lnTo>
                  <a:pt x="0" y="0"/>
                </a:lnTo>
                <a:lnTo>
                  <a:pt x="0" y="2618807"/>
                </a:lnTo>
                <a:lnTo>
                  <a:pt x="2536970" y="2618807"/>
                </a:lnTo>
                <a:lnTo>
                  <a:pt x="253697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260311" y="6089746"/>
            <a:ext cx="7463376" cy="4197254"/>
          </a:xfrm>
          <a:custGeom>
            <a:avLst/>
            <a:gdLst/>
            <a:ahLst/>
            <a:cxnLst/>
            <a:rect r="r" b="b" t="t" l="l"/>
            <a:pathLst>
              <a:path h="4197254" w="7463376">
                <a:moveTo>
                  <a:pt x="0" y="0"/>
                </a:moveTo>
                <a:lnTo>
                  <a:pt x="7463376" y="0"/>
                </a:lnTo>
                <a:lnTo>
                  <a:pt x="7463376" y="4197254"/>
                </a:lnTo>
                <a:lnTo>
                  <a:pt x="0" y="4197254"/>
                </a:lnTo>
                <a:lnTo>
                  <a:pt x="0" y="0"/>
                </a:lnTo>
                <a:close/>
              </a:path>
            </a:pathLst>
          </a:custGeom>
          <a:blipFill>
            <a:blip r:embed="rId6"/>
            <a:stretch>
              <a:fillRect l="0" t="0" r="0" b="0"/>
            </a:stretch>
          </a:blipFill>
        </p:spPr>
      </p:sp>
      <p:sp>
        <p:nvSpPr>
          <p:cNvPr name="TextBox 6" id="6"/>
          <p:cNvSpPr txBox="true"/>
          <p:nvPr/>
        </p:nvSpPr>
        <p:spPr>
          <a:xfrm rot="0">
            <a:off x="6884578" y="-171450"/>
            <a:ext cx="360812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Anton"/>
              </a:rPr>
              <a:t>Outliers</a:t>
            </a:r>
          </a:p>
        </p:txBody>
      </p:sp>
      <p:sp>
        <p:nvSpPr>
          <p:cNvPr name="TextBox 7" id="7"/>
          <p:cNvSpPr txBox="true"/>
          <p:nvPr/>
        </p:nvSpPr>
        <p:spPr>
          <a:xfrm rot="0">
            <a:off x="3101224" y="621347"/>
            <a:ext cx="1553236" cy="58991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ourier Prime"/>
              </a:rPr>
              <a:t>Before</a:t>
            </a:r>
          </a:p>
        </p:txBody>
      </p:sp>
      <p:sp>
        <p:nvSpPr>
          <p:cNvPr name="TextBox 8" id="8"/>
          <p:cNvSpPr txBox="true"/>
          <p:nvPr/>
        </p:nvSpPr>
        <p:spPr>
          <a:xfrm rot="0">
            <a:off x="13349052" y="621347"/>
            <a:ext cx="1294342" cy="58991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ourier Prime"/>
              </a:rPr>
              <a:t>After</a:t>
            </a:r>
          </a:p>
        </p:txBody>
      </p:sp>
      <p:sp>
        <p:nvSpPr>
          <p:cNvPr name="Freeform 9" id="9"/>
          <p:cNvSpPr/>
          <p:nvPr/>
        </p:nvSpPr>
        <p:spPr>
          <a:xfrm flipH="true" flipV="false" rot="-5276500">
            <a:off x="13066615" y="5852141"/>
            <a:ext cx="2708237" cy="2629391"/>
          </a:xfrm>
          <a:custGeom>
            <a:avLst/>
            <a:gdLst/>
            <a:ahLst/>
            <a:cxnLst/>
            <a:rect r="r" b="b" t="t" l="l"/>
            <a:pathLst>
              <a:path h="2629391" w="2708237">
                <a:moveTo>
                  <a:pt x="2617117" y="2629391"/>
                </a:moveTo>
                <a:lnTo>
                  <a:pt x="2708236" y="94059"/>
                </a:lnTo>
                <a:lnTo>
                  <a:pt x="91119" y="0"/>
                </a:lnTo>
                <a:lnTo>
                  <a:pt x="0" y="2535332"/>
                </a:lnTo>
                <a:lnTo>
                  <a:pt x="2617117" y="2629391"/>
                </a:lnTo>
                <a:close/>
              </a:path>
            </a:pathLst>
          </a:custGeom>
          <a:blipFill>
            <a:blip r:embed="rId4">
              <a:extLst>
                <a:ext uri="{96DAC541-7B7A-43D3-8B79-37D633B846F1}">
                  <asvg:svgBlip xmlns:asvg="http://schemas.microsoft.com/office/drawing/2016/SVG/main" r:embed="rId5"/>
                </a:ext>
              </a:extLst>
            </a:blip>
            <a:stretch>
              <a:fillRect l="0" t="-3160" r="0" b="-316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sp>
        <p:nvSpPr>
          <p:cNvPr name="Freeform 2" id="2"/>
          <p:cNvSpPr/>
          <p:nvPr/>
        </p:nvSpPr>
        <p:spPr>
          <a:xfrm flipH="false" flipV="false" rot="0">
            <a:off x="8042963" y="2001968"/>
            <a:ext cx="9171056" cy="6254505"/>
          </a:xfrm>
          <a:custGeom>
            <a:avLst/>
            <a:gdLst/>
            <a:ahLst/>
            <a:cxnLst/>
            <a:rect r="r" b="b" t="t" l="l"/>
            <a:pathLst>
              <a:path h="6254505" w="9171056">
                <a:moveTo>
                  <a:pt x="0" y="0"/>
                </a:moveTo>
                <a:lnTo>
                  <a:pt x="9171056" y="0"/>
                </a:lnTo>
                <a:lnTo>
                  <a:pt x="9171056" y="6254505"/>
                </a:lnTo>
                <a:lnTo>
                  <a:pt x="0" y="6254505"/>
                </a:lnTo>
                <a:lnTo>
                  <a:pt x="0" y="0"/>
                </a:lnTo>
                <a:close/>
              </a:path>
            </a:pathLst>
          </a:custGeom>
          <a:blipFill>
            <a:blip r:embed="rId2"/>
            <a:stretch>
              <a:fillRect l="0" t="0" r="0" b="0"/>
            </a:stretch>
          </a:blipFill>
        </p:spPr>
      </p:sp>
      <p:sp>
        <p:nvSpPr>
          <p:cNvPr name="Freeform 3" id="3"/>
          <p:cNvSpPr/>
          <p:nvPr/>
        </p:nvSpPr>
        <p:spPr>
          <a:xfrm flipH="false" flipV="false" rot="0">
            <a:off x="420087" y="8256473"/>
            <a:ext cx="5061899" cy="3233288"/>
          </a:xfrm>
          <a:custGeom>
            <a:avLst/>
            <a:gdLst/>
            <a:ahLst/>
            <a:cxnLst/>
            <a:rect r="r" b="b" t="t" l="l"/>
            <a:pathLst>
              <a:path h="3233288" w="5061899">
                <a:moveTo>
                  <a:pt x="0" y="0"/>
                </a:moveTo>
                <a:lnTo>
                  <a:pt x="5061900" y="0"/>
                </a:lnTo>
                <a:lnTo>
                  <a:pt x="5061900" y="3233288"/>
                </a:lnTo>
                <a:lnTo>
                  <a:pt x="0" y="3233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483025" y="9038395"/>
            <a:ext cx="10290931" cy="834722"/>
          </a:xfrm>
          <a:prstGeom prst="rect">
            <a:avLst/>
          </a:prstGeom>
        </p:spPr>
        <p:txBody>
          <a:bodyPr anchor="t" rtlCol="false" tIns="0" lIns="0" bIns="0" rIns="0">
            <a:spAutoFit/>
          </a:bodyPr>
          <a:lstStyle/>
          <a:p>
            <a:pPr algn="just">
              <a:lnSpc>
                <a:spcPts val="3302"/>
              </a:lnSpc>
            </a:pPr>
            <a:r>
              <a:rPr lang="en-US" sz="2172">
                <a:solidFill>
                  <a:srgbClr val="000000"/>
                </a:solidFill>
                <a:latin typeface="Poppins"/>
              </a:rPr>
              <a:t>The function ‘regplot’ in the seaborn library is used to determine if the feature administration is negatively or positively correlated with price.</a:t>
            </a:r>
          </a:p>
        </p:txBody>
      </p:sp>
      <p:sp>
        <p:nvSpPr>
          <p:cNvPr name="TextBox 5" id="5"/>
          <p:cNvSpPr txBox="true"/>
          <p:nvPr/>
        </p:nvSpPr>
        <p:spPr>
          <a:xfrm rot="0">
            <a:off x="794446" y="3086603"/>
            <a:ext cx="6151135" cy="4387725"/>
          </a:xfrm>
          <a:prstGeom prst="rect">
            <a:avLst/>
          </a:prstGeom>
        </p:spPr>
        <p:txBody>
          <a:bodyPr anchor="t" rtlCol="false" tIns="0" lIns="0" bIns="0" rIns="0">
            <a:spAutoFit/>
          </a:bodyPr>
          <a:lstStyle/>
          <a:p>
            <a:pPr marL="594788" indent="-297394" lvl="1">
              <a:lnSpc>
                <a:spcPts val="3856"/>
              </a:lnSpc>
              <a:buFont typeface="Arial"/>
              <a:buChar char="•"/>
            </a:pPr>
            <a:r>
              <a:rPr lang="en-US" sz="2754">
                <a:solidFill>
                  <a:srgbClr val="000000"/>
                </a:solidFill>
                <a:latin typeface="Poppins"/>
              </a:rPr>
              <a:t>As evident from the data visualisation, the administration and profit show</a:t>
            </a:r>
            <a:r>
              <a:rPr lang="en-US" sz="2754">
                <a:solidFill>
                  <a:srgbClr val="000000"/>
                </a:solidFill>
                <a:latin typeface="Poppins Bold"/>
              </a:rPr>
              <a:t> positive correlation.  </a:t>
            </a:r>
          </a:p>
          <a:p>
            <a:pPr>
              <a:lnSpc>
                <a:spcPts val="3856"/>
              </a:lnSpc>
            </a:pPr>
          </a:p>
          <a:p>
            <a:pPr marL="594788" indent="-297394" lvl="1">
              <a:lnSpc>
                <a:spcPts val="3856"/>
              </a:lnSpc>
              <a:buFont typeface="Arial"/>
              <a:buChar char="•"/>
            </a:pPr>
            <a:r>
              <a:rPr lang="en-US" sz="2754">
                <a:solidFill>
                  <a:srgbClr val="000000"/>
                </a:solidFill>
                <a:latin typeface="Poppins"/>
              </a:rPr>
              <a:t>This signifies that when administration of a company </a:t>
            </a:r>
            <a:r>
              <a:rPr lang="en-US" sz="2754">
                <a:solidFill>
                  <a:srgbClr val="000000"/>
                </a:solidFill>
                <a:latin typeface="Poppins Bold"/>
              </a:rPr>
              <a:t>increases</a:t>
            </a:r>
            <a:r>
              <a:rPr lang="en-US" sz="2754">
                <a:solidFill>
                  <a:srgbClr val="000000"/>
                </a:solidFill>
                <a:latin typeface="Poppins"/>
              </a:rPr>
              <a:t>, the profit </a:t>
            </a:r>
            <a:r>
              <a:rPr lang="en-US" sz="2754">
                <a:solidFill>
                  <a:srgbClr val="000000"/>
                </a:solidFill>
                <a:latin typeface="Poppins Bold"/>
              </a:rPr>
              <a:t>increases</a:t>
            </a:r>
            <a:r>
              <a:rPr lang="en-US" sz="2754">
                <a:solidFill>
                  <a:srgbClr val="000000"/>
                </a:solidFill>
                <a:latin typeface="Poppins"/>
              </a:rPr>
              <a:t> as well.</a:t>
            </a:r>
          </a:p>
        </p:txBody>
      </p:sp>
      <p:sp>
        <p:nvSpPr>
          <p:cNvPr name="TextBox 6" id="6"/>
          <p:cNvSpPr txBox="true"/>
          <p:nvPr/>
        </p:nvSpPr>
        <p:spPr>
          <a:xfrm rot="0">
            <a:off x="1028700" y="1271256"/>
            <a:ext cx="6581218" cy="1118927"/>
          </a:xfrm>
          <a:prstGeom prst="rect">
            <a:avLst/>
          </a:prstGeom>
        </p:spPr>
        <p:txBody>
          <a:bodyPr anchor="t" rtlCol="false" tIns="0" lIns="0" bIns="0" rIns="0">
            <a:spAutoFit/>
          </a:bodyPr>
          <a:lstStyle/>
          <a:p>
            <a:pPr>
              <a:lnSpc>
                <a:spcPts val="7850"/>
              </a:lnSpc>
            </a:pPr>
            <a:r>
              <a:rPr lang="en-US" sz="7696">
                <a:solidFill>
                  <a:srgbClr val="000000"/>
                </a:solidFill>
                <a:latin typeface="Poppins Bold"/>
              </a:rPr>
              <a:t>Inference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sp>
        <p:nvSpPr>
          <p:cNvPr name="Freeform 2" id="2"/>
          <p:cNvSpPr/>
          <p:nvPr/>
        </p:nvSpPr>
        <p:spPr>
          <a:xfrm flipH="false" flipV="false" rot="0">
            <a:off x="9419397" y="1570763"/>
            <a:ext cx="8313083" cy="6407094"/>
          </a:xfrm>
          <a:custGeom>
            <a:avLst/>
            <a:gdLst/>
            <a:ahLst/>
            <a:cxnLst/>
            <a:rect r="r" b="b" t="t" l="l"/>
            <a:pathLst>
              <a:path h="6407094" w="8313083">
                <a:moveTo>
                  <a:pt x="0" y="0"/>
                </a:moveTo>
                <a:lnTo>
                  <a:pt x="8313083" y="0"/>
                </a:lnTo>
                <a:lnTo>
                  <a:pt x="8313083" y="6407094"/>
                </a:lnTo>
                <a:lnTo>
                  <a:pt x="0" y="6407094"/>
                </a:lnTo>
                <a:lnTo>
                  <a:pt x="0" y="0"/>
                </a:lnTo>
                <a:close/>
              </a:path>
            </a:pathLst>
          </a:custGeom>
          <a:blipFill>
            <a:blip r:embed="rId3"/>
            <a:stretch>
              <a:fillRect l="-6903" t="0" r="-39458" b="-4478"/>
            </a:stretch>
          </a:blipFill>
        </p:spPr>
      </p:sp>
      <p:sp>
        <p:nvSpPr>
          <p:cNvPr name="Freeform 3" id="3"/>
          <p:cNvSpPr/>
          <p:nvPr/>
        </p:nvSpPr>
        <p:spPr>
          <a:xfrm flipH="false" flipV="false" rot="0">
            <a:off x="1647336" y="7977857"/>
            <a:ext cx="3982727" cy="3417904"/>
          </a:xfrm>
          <a:custGeom>
            <a:avLst/>
            <a:gdLst/>
            <a:ahLst/>
            <a:cxnLst/>
            <a:rect r="r" b="b" t="t" l="l"/>
            <a:pathLst>
              <a:path h="3417904" w="3982727">
                <a:moveTo>
                  <a:pt x="0" y="0"/>
                </a:moveTo>
                <a:lnTo>
                  <a:pt x="3982727" y="0"/>
                </a:lnTo>
                <a:lnTo>
                  <a:pt x="3982727" y="3417904"/>
                </a:lnTo>
                <a:lnTo>
                  <a:pt x="0" y="3417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618388"/>
            <a:ext cx="6581218" cy="1118927"/>
          </a:xfrm>
          <a:prstGeom prst="rect">
            <a:avLst/>
          </a:prstGeom>
        </p:spPr>
        <p:txBody>
          <a:bodyPr anchor="t" rtlCol="false" tIns="0" lIns="0" bIns="0" rIns="0">
            <a:spAutoFit/>
          </a:bodyPr>
          <a:lstStyle/>
          <a:p>
            <a:pPr>
              <a:lnSpc>
                <a:spcPts val="7850"/>
              </a:lnSpc>
            </a:pPr>
            <a:r>
              <a:rPr lang="en-US" sz="7696">
                <a:solidFill>
                  <a:srgbClr val="000000"/>
                </a:solidFill>
                <a:latin typeface="Poppins Bold"/>
              </a:rPr>
              <a:t>Inference</a:t>
            </a:r>
          </a:p>
        </p:txBody>
      </p:sp>
      <p:sp>
        <p:nvSpPr>
          <p:cNvPr name="TextBox 5" id="5"/>
          <p:cNvSpPr txBox="true"/>
          <p:nvPr/>
        </p:nvSpPr>
        <p:spPr>
          <a:xfrm rot="0">
            <a:off x="10110816" y="8586372"/>
            <a:ext cx="7621663" cy="1248605"/>
          </a:xfrm>
          <a:prstGeom prst="rect">
            <a:avLst/>
          </a:prstGeom>
        </p:spPr>
        <p:txBody>
          <a:bodyPr anchor="t" rtlCol="false" tIns="0" lIns="0" bIns="0" rIns="0">
            <a:spAutoFit/>
          </a:bodyPr>
          <a:lstStyle/>
          <a:p>
            <a:pPr algn="just">
              <a:lnSpc>
                <a:spcPts val="3302"/>
              </a:lnSpc>
            </a:pPr>
            <a:r>
              <a:rPr lang="en-US" sz="2172">
                <a:solidFill>
                  <a:srgbClr val="000000"/>
                </a:solidFill>
                <a:latin typeface="Poppins"/>
              </a:rPr>
              <a:t>A simple linear regression model is used to predict the 'Profit’ using the feature 'administration'  and calculating the R squared.</a:t>
            </a:r>
          </a:p>
        </p:txBody>
      </p:sp>
      <p:sp>
        <p:nvSpPr>
          <p:cNvPr name="TextBox 6" id="6"/>
          <p:cNvSpPr txBox="true"/>
          <p:nvPr/>
        </p:nvSpPr>
        <p:spPr>
          <a:xfrm rot="0">
            <a:off x="508511" y="3149663"/>
            <a:ext cx="8332064" cy="4387725"/>
          </a:xfrm>
          <a:prstGeom prst="rect">
            <a:avLst/>
          </a:prstGeom>
        </p:spPr>
        <p:txBody>
          <a:bodyPr anchor="t" rtlCol="false" tIns="0" lIns="0" bIns="0" rIns="0">
            <a:spAutoFit/>
          </a:bodyPr>
          <a:lstStyle/>
          <a:p>
            <a:pPr marL="594788" indent="-297394" lvl="1">
              <a:lnSpc>
                <a:spcPts val="3856"/>
              </a:lnSpc>
              <a:buFont typeface="Arial"/>
              <a:buChar char="•"/>
            </a:pPr>
            <a:r>
              <a:rPr lang="en-US" sz="2754">
                <a:solidFill>
                  <a:srgbClr val="000000"/>
                </a:solidFill>
                <a:latin typeface="Poppins"/>
              </a:rPr>
              <a:t>R-squared (represented by the value lm.score(X, Y)) is a statistical measure that tells us how well the linear regression model fits the data for predicting profit based on administration. Here the output,  0.5499, suggests that the model explains approximately 55% of the variance in companies profit based on the administration.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sp>
        <p:nvSpPr>
          <p:cNvPr name="Freeform 2" id="2"/>
          <p:cNvSpPr/>
          <p:nvPr/>
        </p:nvSpPr>
        <p:spPr>
          <a:xfrm flipH="false" flipV="false" rot="0">
            <a:off x="11391136" y="2712458"/>
            <a:ext cx="6527409" cy="5311679"/>
          </a:xfrm>
          <a:custGeom>
            <a:avLst/>
            <a:gdLst/>
            <a:ahLst/>
            <a:cxnLst/>
            <a:rect r="r" b="b" t="t" l="l"/>
            <a:pathLst>
              <a:path h="5311679" w="6527409">
                <a:moveTo>
                  <a:pt x="0" y="0"/>
                </a:moveTo>
                <a:lnTo>
                  <a:pt x="6527409" y="0"/>
                </a:lnTo>
                <a:lnTo>
                  <a:pt x="6527409" y="5311679"/>
                </a:lnTo>
                <a:lnTo>
                  <a:pt x="0" y="5311679"/>
                </a:lnTo>
                <a:lnTo>
                  <a:pt x="0" y="0"/>
                </a:lnTo>
                <a:close/>
              </a:path>
            </a:pathLst>
          </a:custGeom>
          <a:blipFill>
            <a:blip r:embed="rId2"/>
            <a:stretch>
              <a:fillRect l="0" t="0" r="0" b="0"/>
            </a:stretch>
          </a:blipFill>
        </p:spPr>
      </p:sp>
      <p:sp>
        <p:nvSpPr>
          <p:cNvPr name="TextBox 3" id="3"/>
          <p:cNvSpPr txBox="true"/>
          <p:nvPr/>
        </p:nvSpPr>
        <p:spPr>
          <a:xfrm rot="0">
            <a:off x="1028700" y="2588633"/>
            <a:ext cx="9596732" cy="5885285"/>
          </a:xfrm>
          <a:prstGeom prst="rect">
            <a:avLst/>
          </a:prstGeom>
        </p:spPr>
        <p:txBody>
          <a:bodyPr anchor="t" rtlCol="false" tIns="0" lIns="0" bIns="0" rIns="0">
            <a:spAutoFit/>
          </a:bodyPr>
          <a:lstStyle/>
          <a:p>
            <a:pPr algn="just">
              <a:lnSpc>
                <a:spcPts val="4256"/>
              </a:lnSpc>
            </a:pPr>
            <a:r>
              <a:rPr lang="en-US" sz="2660">
                <a:solidFill>
                  <a:srgbClr val="2E2E2E"/>
                </a:solidFill>
                <a:latin typeface="Poppins"/>
              </a:rPr>
              <a:t>R-squared is a value between 0 and 1, where:</a:t>
            </a:r>
          </a:p>
          <a:p>
            <a:pPr algn="just" marL="1148784" indent="-382928" lvl="2">
              <a:lnSpc>
                <a:spcPts val="4256"/>
              </a:lnSpc>
              <a:buFont typeface="Arial"/>
              <a:buChar char="⚬"/>
            </a:pPr>
            <a:r>
              <a:rPr lang="en-US" sz="2660">
                <a:solidFill>
                  <a:srgbClr val="2E2E2E"/>
                </a:solidFill>
                <a:latin typeface="Poppins"/>
              </a:rPr>
              <a:t>0 indicat</a:t>
            </a:r>
            <a:r>
              <a:rPr lang="en-US" sz="2660">
                <a:solidFill>
                  <a:srgbClr val="2E2E2E"/>
                </a:solidFill>
                <a:latin typeface="Poppins"/>
              </a:rPr>
              <a:t>es the</a:t>
            </a:r>
            <a:r>
              <a:rPr lang="en-US" sz="2660">
                <a:solidFill>
                  <a:srgbClr val="2E2E2E"/>
                </a:solidFill>
                <a:latin typeface="Poppins"/>
              </a:rPr>
              <a:t> model explains none of the variance (terrible fit).</a:t>
            </a:r>
          </a:p>
          <a:p>
            <a:pPr algn="just" marL="1148784" indent="-382928" lvl="2">
              <a:lnSpc>
                <a:spcPts val="4256"/>
              </a:lnSpc>
              <a:buFont typeface="Arial"/>
              <a:buChar char="⚬"/>
            </a:pPr>
            <a:r>
              <a:rPr lang="en-US" sz="2660">
                <a:solidFill>
                  <a:srgbClr val="2E2E2E"/>
                </a:solidFill>
                <a:latin typeface="Poppins"/>
              </a:rPr>
              <a:t>1 indicates the model explains all of the variance (perfect fit, which is uncommon in real-world data).</a:t>
            </a:r>
          </a:p>
          <a:p>
            <a:pPr algn="just" marL="1148784" indent="-382928" lvl="2">
              <a:lnSpc>
                <a:spcPts val="4256"/>
              </a:lnSpc>
              <a:buFont typeface="Arial"/>
              <a:buChar char="⚬"/>
            </a:pPr>
            <a:r>
              <a:rPr lang="en-US" sz="2660">
                <a:solidFill>
                  <a:srgbClr val="2E2E2E"/>
                </a:solidFill>
                <a:latin typeface="Poppins"/>
              </a:rPr>
              <a:t>Here, the value of R-squared is approx. 0.5499 which indicates that this linear regression model is not very good. In other words, there are other factors besides administration that influence Profit, and the model doesn't account for those.</a:t>
            </a:r>
          </a:p>
        </p:txBody>
      </p:sp>
      <p:sp>
        <p:nvSpPr>
          <p:cNvPr name="TextBox 4" id="4"/>
          <p:cNvSpPr txBox="true"/>
          <p:nvPr/>
        </p:nvSpPr>
        <p:spPr>
          <a:xfrm rot="0">
            <a:off x="1028700" y="9163050"/>
            <a:ext cx="11185855" cy="845156"/>
          </a:xfrm>
          <a:prstGeom prst="rect">
            <a:avLst/>
          </a:prstGeom>
        </p:spPr>
        <p:txBody>
          <a:bodyPr anchor="t" rtlCol="false" tIns="0" lIns="0" bIns="0" rIns="0">
            <a:spAutoFit/>
          </a:bodyPr>
          <a:lstStyle/>
          <a:p>
            <a:pPr algn="just">
              <a:lnSpc>
                <a:spcPts val="3302"/>
              </a:lnSpc>
            </a:pPr>
            <a:r>
              <a:rPr lang="en-US" sz="2172">
                <a:solidFill>
                  <a:srgbClr val="2D8BBA"/>
                </a:solidFill>
                <a:latin typeface="Poppins Bold"/>
              </a:rPr>
              <a:t>Limitation: A high R-squared can be misleading if the model is overly complex or includes irrelevant features.</a:t>
            </a:r>
          </a:p>
        </p:txBody>
      </p:sp>
      <p:sp>
        <p:nvSpPr>
          <p:cNvPr name="TextBox 5" id="5"/>
          <p:cNvSpPr txBox="true"/>
          <p:nvPr/>
        </p:nvSpPr>
        <p:spPr>
          <a:xfrm rot="0">
            <a:off x="1028700" y="1271256"/>
            <a:ext cx="8601188" cy="1118927"/>
          </a:xfrm>
          <a:prstGeom prst="rect">
            <a:avLst/>
          </a:prstGeom>
        </p:spPr>
        <p:txBody>
          <a:bodyPr anchor="t" rtlCol="false" tIns="0" lIns="0" bIns="0" rIns="0">
            <a:spAutoFit/>
          </a:bodyPr>
          <a:lstStyle/>
          <a:p>
            <a:pPr>
              <a:lnSpc>
                <a:spcPts val="7850"/>
              </a:lnSpc>
            </a:pPr>
            <a:r>
              <a:rPr lang="en-US" sz="7696">
                <a:solidFill>
                  <a:srgbClr val="000000"/>
                </a:solidFill>
                <a:latin typeface="Poppins Bold"/>
              </a:rPr>
              <a:t>Interpretation</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DE4DA"/>
        </a:solidFill>
      </p:bgPr>
    </p:bg>
    <p:spTree>
      <p:nvGrpSpPr>
        <p:cNvPr id="1" name=""/>
        <p:cNvGrpSpPr/>
        <p:nvPr/>
      </p:nvGrpSpPr>
      <p:grpSpPr>
        <a:xfrm>
          <a:off x="0" y="0"/>
          <a:ext cx="0" cy="0"/>
          <a:chOff x="0" y="0"/>
          <a:chExt cx="0" cy="0"/>
        </a:xfrm>
      </p:grpSpPr>
      <p:sp>
        <p:nvSpPr>
          <p:cNvPr name="AutoShape 2" id="2"/>
          <p:cNvSpPr/>
          <p:nvPr/>
        </p:nvSpPr>
        <p:spPr>
          <a:xfrm flipH="true">
            <a:off x="3608610" y="5392248"/>
            <a:ext cx="0" cy="1212577"/>
          </a:xfrm>
          <a:prstGeom prst="line">
            <a:avLst/>
          </a:prstGeom>
          <a:ln cap="flat" w="57150">
            <a:solidFill>
              <a:srgbClr val="000000"/>
            </a:solidFill>
            <a:prstDash val="solid"/>
            <a:headEnd type="none" len="sm" w="sm"/>
            <a:tailEnd type="none" len="sm" w="sm"/>
          </a:ln>
        </p:spPr>
      </p:sp>
      <p:sp>
        <p:nvSpPr>
          <p:cNvPr name="AutoShape 3" id="3"/>
          <p:cNvSpPr/>
          <p:nvPr/>
        </p:nvSpPr>
        <p:spPr>
          <a:xfrm flipH="true">
            <a:off x="8938520" y="5392248"/>
            <a:ext cx="0" cy="1212577"/>
          </a:xfrm>
          <a:prstGeom prst="line">
            <a:avLst/>
          </a:prstGeom>
          <a:ln cap="flat" w="57150">
            <a:solidFill>
              <a:srgbClr val="000000"/>
            </a:solidFill>
            <a:prstDash val="solid"/>
            <a:headEnd type="none" len="sm" w="sm"/>
            <a:tailEnd type="none" len="sm" w="sm"/>
          </a:ln>
        </p:spPr>
      </p:sp>
      <p:sp>
        <p:nvSpPr>
          <p:cNvPr name="AutoShape 4" id="4"/>
          <p:cNvSpPr/>
          <p:nvPr/>
        </p:nvSpPr>
        <p:spPr>
          <a:xfrm flipH="true">
            <a:off x="14361468" y="5392248"/>
            <a:ext cx="0" cy="1212577"/>
          </a:xfrm>
          <a:prstGeom prst="line">
            <a:avLst/>
          </a:prstGeom>
          <a:ln cap="flat" w="57150">
            <a:solidFill>
              <a:srgbClr val="000000"/>
            </a:solidFill>
            <a:prstDash val="solid"/>
            <a:headEnd type="none" len="sm" w="sm"/>
            <a:tailEnd type="none" len="sm" w="sm"/>
          </a:ln>
        </p:spPr>
      </p:sp>
      <p:sp>
        <p:nvSpPr>
          <p:cNvPr name="AutoShape 5" id="5"/>
          <p:cNvSpPr/>
          <p:nvPr/>
        </p:nvSpPr>
        <p:spPr>
          <a:xfrm>
            <a:off x="833634" y="6579085"/>
            <a:ext cx="16620731" cy="0"/>
          </a:xfrm>
          <a:prstGeom prst="line">
            <a:avLst/>
          </a:prstGeom>
          <a:ln cap="flat" w="57150">
            <a:solidFill>
              <a:srgbClr val="E0B15E"/>
            </a:solidFill>
            <a:prstDash val="solid"/>
            <a:headEnd type="oval" len="lg" w="lg"/>
            <a:tailEnd type="oval" len="lg" w="lg"/>
          </a:ln>
        </p:spPr>
      </p:sp>
      <p:grpSp>
        <p:nvGrpSpPr>
          <p:cNvPr name="Group 6" id="6"/>
          <p:cNvGrpSpPr/>
          <p:nvPr/>
        </p:nvGrpSpPr>
        <p:grpSpPr>
          <a:xfrm rot="0">
            <a:off x="2119098" y="2882430"/>
            <a:ext cx="2899509" cy="28995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85B1DC"/>
            </a:solidFill>
          </p:spPr>
        </p:sp>
        <p:sp>
          <p:nvSpPr>
            <p:cNvPr name="TextBox 8" id="8"/>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9" id="9"/>
          <p:cNvGrpSpPr/>
          <p:nvPr/>
        </p:nvGrpSpPr>
        <p:grpSpPr>
          <a:xfrm rot="0">
            <a:off x="7493359" y="2882430"/>
            <a:ext cx="2899509" cy="289950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85B1DC"/>
            </a:solidFill>
          </p:spPr>
        </p:sp>
        <p:sp>
          <p:nvSpPr>
            <p:cNvPr name="TextBox 11" id="11"/>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12" id="12"/>
          <p:cNvGrpSpPr/>
          <p:nvPr/>
        </p:nvGrpSpPr>
        <p:grpSpPr>
          <a:xfrm rot="0">
            <a:off x="12867620" y="2882430"/>
            <a:ext cx="2899509" cy="289950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85B1DC"/>
            </a:solidFill>
          </p:spPr>
        </p:sp>
        <p:sp>
          <p:nvSpPr>
            <p:cNvPr name="TextBox 14" id="14"/>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TextBox 15" id="15"/>
          <p:cNvSpPr txBox="true"/>
          <p:nvPr/>
        </p:nvSpPr>
        <p:spPr>
          <a:xfrm rot="0">
            <a:off x="833634" y="1076325"/>
            <a:ext cx="6581218" cy="1118927"/>
          </a:xfrm>
          <a:prstGeom prst="rect">
            <a:avLst/>
          </a:prstGeom>
        </p:spPr>
        <p:txBody>
          <a:bodyPr anchor="t" rtlCol="false" tIns="0" lIns="0" bIns="0" rIns="0">
            <a:spAutoFit/>
          </a:bodyPr>
          <a:lstStyle/>
          <a:p>
            <a:pPr algn="r">
              <a:lnSpc>
                <a:spcPts val="7850"/>
              </a:lnSpc>
            </a:pPr>
            <a:r>
              <a:rPr lang="en-US" sz="7696">
                <a:solidFill>
                  <a:srgbClr val="000000"/>
                </a:solidFill>
                <a:latin typeface="Poppins Bold"/>
              </a:rPr>
              <a:t>Conclusion</a:t>
            </a:r>
          </a:p>
        </p:txBody>
      </p:sp>
      <p:sp>
        <p:nvSpPr>
          <p:cNvPr name="TextBox 16" id="16"/>
          <p:cNvSpPr txBox="true"/>
          <p:nvPr/>
        </p:nvSpPr>
        <p:spPr>
          <a:xfrm rot="0">
            <a:off x="1565905" y="6705290"/>
            <a:ext cx="4005894" cy="2249366"/>
          </a:xfrm>
          <a:prstGeom prst="rect">
            <a:avLst/>
          </a:prstGeom>
        </p:spPr>
        <p:txBody>
          <a:bodyPr anchor="t" rtlCol="false" tIns="0" lIns="0" bIns="0" rIns="0">
            <a:spAutoFit/>
          </a:bodyPr>
          <a:lstStyle/>
          <a:p>
            <a:pPr algn="ctr">
              <a:lnSpc>
                <a:spcPts val="3594"/>
              </a:lnSpc>
              <a:spcBef>
                <a:spcPct val="0"/>
              </a:spcBef>
            </a:pPr>
            <a:r>
              <a:rPr lang="en-US" sz="2567" spc="-77">
                <a:solidFill>
                  <a:srgbClr val="000000"/>
                </a:solidFill>
                <a:latin typeface="Poppins"/>
              </a:rPr>
              <a:t>The model seems to have a </a:t>
            </a:r>
            <a:r>
              <a:rPr lang="en-US" sz="2567" spc="-77">
                <a:solidFill>
                  <a:srgbClr val="000000"/>
                </a:solidFill>
                <a:latin typeface="Poppins Bold"/>
              </a:rPr>
              <a:t>moderate fit,</a:t>
            </a:r>
            <a:r>
              <a:rPr lang="en-US" sz="2567" spc="-77">
                <a:solidFill>
                  <a:srgbClr val="000000"/>
                </a:solidFill>
                <a:latin typeface="Poppins"/>
              </a:rPr>
              <a:t> as indicated by the R-squared value of 0.5499.</a:t>
            </a:r>
          </a:p>
          <a:p>
            <a:pPr algn="ctr" marL="0" indent="0" lvl="0">
              <a:lnSpc>
                <a:spcPts val="3594"/>
              </a:lnSpc>
              <a:spcBef>
                <a:spcPct val="0"/>
              </a:spcBef>
            </a:pPr>
          </a:p>
        </p:txBody>
      </p:sp>
      <p:sp>
        <p:nvSpPr>
          <p:cNvPr name="TextBox 17" id="17"/>
          <p:cNvSpPr txBox="true"/>
          <p:nvPr/>
        </p:nvSpPr>
        <p:spPr>
          <a:xfrm rot="0">
            <a:off x="6142991" y="6969128"/>
            <a:ext cx="5644337" cy="2249366"/>
          </a:xfrm>
          <a:prstGeom prst="rect">
            <a:avLst/>
          </a:prstGeom>
        </p:spPr>
        <p:txBody>
          <a:bodyPr anchor="t" rtlCol="false" tIns="0" lIns="0" bIns="0" rIns="0">
            <a:spAutoFit/>
          </a:bodyPr>
          <a:lstStyle/>
          <a:p>
            <a:pPr algn="ctr" marL="0" indent="0" lvl="0">
              <a:lnSpc>
                <a:spcPts val="3594"/>
              </a:lnSpc>
              <a:spcBef>
                <a:spcPct val="0"/>
              </a:spcBef>
            </a:pPr>
            <a:r>
              <a:rPr lang="en-US" sz="2567" spc="-77">
                <a:solidFill>
                  <a:srgbClr val="000000"/>
                </a:solidFill>
                <a:latin typeface="Poppins"/>
              </a:rPr>
              <a:t>Administration</a:t>
            </a:r>
            <a:r>
              <a:rPr lang="en-US" sz="2567" spc="-77">
                <a:solidFill>
                  <a:srgbClr val="000000"/>
                </a:solidFill>
                <a:latin typeface="Poppins"/>
              </a:rPr>
              <a:t> plays a significant role in companie Profit, but there are likely </a:t>
            </a:r>
            <a:r>
              <a:rPr lang="en-US" sz="2567" spc="-77">
                <a:solidFill>
                  <a:srgbClr val="000000"/>
                </a:solidFill>
                <a:latin typeface="Poppins Bold"/>
              </a:rPr>
              <a:t>other important factors </a:t>
            </a:r>
            <a:r>
              <a:rPr lang="en-US" sz="2567" spc="-77">
                <a:solidFill>
                  <a:srgbClr val="000000"/>
                </a:solidFill>
                <a:latin typeface="Poppins"/>
              </a:rPr>
              <a:t>not considered by this model, such as R&amp;D, marketing spend,etc.</a:t>
            </a:r>
          </a:p>
        </p:txBody>
      </p:sp>
      <p:sp>
        <p:nvSpPr>
          <p:cNvPr name="TextBox 18" id="18"/>
          <p:cNvSpPr txBox="true"/>
          <p:nvPr/>
        </p:nvSpPr>
        <p:spPr>
          <a:xfrm rot="0">
            <a:off x="12358521" y="6966347"/>
            <a:ext cx="4005894" cy="1354016"/>
          </a:xfrm>
          <a:prstGeom prst="rect">
            <a:avLst/>
          </a:prstGeom>
        </p:spPr>
        <p:txBody>
          <a:bodyPr anchor="t" rtlCol="false" tIns="0" lIns="0" bIns="0" rIns="0">
            <a:spAutoFit/>
          </a:bodyPr>
          <a:lstStyle/>
          <a:p>
            <a:pPr algn="ctr" marL="0" indent="0" lvl="0">
              <a:lnSpc>
                <a:spcPts val="3594"/>
              </a:lnSpc>
              <a:spcBef>
                <a:spcPct val="0"/>
              </a:spcBef>
            </a:pPr>
            <a:r>
              <a:rPr lang="en-US" sz="2567" spc="-77">
                <a:solidFill>
                  <a:srgbClr val="000000"/>
                </a:solidFill>
                <a:latin typeface="Poppins"/>
              </a:rPr>
              <a:t>The administration and company profit have</a:t>
            </a:r>
            <a:r>
              <a:rPr lang="en-US" sz="2567" spc="-77">
                <a:solidFill>
                  <a:srgbClr val="000000"/>
                </a:solidFill>
                <a:latin typeface="Poppins Bold"/>
              </a:rPr>
              <a:t> positive correlation</a:t>
            </a:r>
            <a:r>
              <a:rPr lang="en-US" sz="2567" spc="-77">
                <a:solidFill>
                  <a:srgbClr val="000000"/>
                </a:solidFill>
                <a:latin typeface="Poppins"/>
              </a:rPr>
              <a:t>.</a:t>
            </a:r>
          </a:p>
        </p:txBody>
      </p:sp>
      <p:sp>
        <p:nvSpPr>
          <p:cNvPr name="TextBox 19" id="19"/>
          <p:cNvSpPr txBox="true"/>
          <p:nvPr/>
        </p:nvSpPr>
        <p:spPr>
          <a:xfrm rot="0">
            <a:off x="2182449" y="3220841"/>
            <a:ext cx="2788361" cy="2078207"/>
          </a:xfrm>
          <a:prstGeom prst="rect">
            <a:avLst/>
          </a:prstGeom>
        </p:spPr>
        <p:txBody>
          <a:bodyPr anchor="t" rtlCol="false" tIns="0" lIns="0" bIns="0" rIns="0">
            <a:spAutoFit/>
          </a:bodyPr>
          <a:lstStyle/>
          <a:p>
            <a:pPr algn="ctr">
              <a:lnSpc>
                <a:spcPts val="15021"/>
              </a:lnSpc>
            </a:pPr>
            <a:r>
              <a:rPr lang="en-US" sz="13655">
                <a:solidFill>
                  <a:srgbClr val="000000"/>
                </a:solidFill>
                <a:latin typeface="Poppins Bold"/>
              </a:rPr>
              <a:t>1</a:t>
            </a:r>
          </a:p>
        </p:txBody>
      </p:sp>
      <p:sp>
        <p:nvSpPr>
          <p:cNvPr name="TextBox 20" id="20"/>
          <p:cNvSpPr txBox="true"/>
          <p:nvPr/>
        </p:nvSpPr>
        <p:spPr>
          <a:xfrm rot="0">
            <a:off x="7550775" y="3220841"/>
            <a:ext cx="2788361" cy="2078207"/>
          </a:xfrm>
          <a:prstGeom prst="rect">
            <a:avLst/>
          </a:prstGeom>
        </p:spPr>
        <p:txBody>
          <a:bodyPr anchor="t" rtlCol="false" tIns="0" lIns="0" bIns="0" rIns="0">
            <a:spAutoFit/>
          </a:bodyPr>
          <a:lstStyle/>
          <a:p>
            <a:pPr algn="ctr">
              <a:lnSpc>
                <a:spcPts val="15021"/>
              </a:lnSpc>
            </a:pPr>
            <a:r>
              <a:rPr lang="en-US" sz="13655">
                <a:solidFill>
                  <a:srgbClr val="000000"/>
                </a:solidFill>
                <a:latin typeface="Poppins Bold"/>
              </a:rPr>
              <a:t>2</a:t>
            </a:r>
          </a:p>
        </p:txBody>
      </p:sp>
      <p:sp>
        <p:nvSpPr>
          <p:cNvPr name="TextBox 21" id="21"/>
          <p:cNvSpPr txBox="true"/>
          <p:nvPr/>
        </p:nvSpPr>
        <p:spPr>
          <a:xfrm rot="0">
            <a:off x="12941547" y="3220841"/>
            <a:ext cx="2788361" cy="2078207"/>
          </a:xfrm>
          <a:prstGeom prst="rect">
            <a:avLst/>
          </a:prstGeom>
        </p:spPr>
        <p:txBody>
          <a:bodyPr anchor="t" rtlCol="false" tIns="0" lIns="0" bIns="0" rIns="0">
            <a:spAutoFit/>
          </a:bodyPr>
          <a:lstStyle/>
          <a:p>
            <a:pPr algn="ctr">
              <a:lnSpc>
                <a:spcPts val="15021"/>
              </a:lnSpc>
            </a:pPr>
            <a:r>
              <a:rPr lang="en-US" sz="13655">
                <a:solidFill>
                  <a:srgbClr val="000000"/>
                </a:solidFill>
                <a:latin typeface="Poppins Bold"/>
              </a:rPr>
              <a:t>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2479551" y="121631"/>
            <a:ext cx="4959103" cy="4959103"/>
          </a:xfrm>
          <a:custGeom>
            <a:avLst/>
            <a:gdLst/>
            <a:ahLst/>
            <a:cxnLst/>
            <a:rect r="r" b="b" t="t" l="l"/>
            <a:pathLst>
              <a:path h="4959103" w="4959103">
                <a:moveTo>
                  <a:pt x="0" y="0"/>
                </a:moveTo>
                <a:lnTo>
                  <a:pt x="4959102" y="0"/>
                </a:lnTo>
                <a:lnTo>
                  <a:pt x="4959102"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292834" y="5943659"/>
            <a:ext cx="1836063" cy="1836063"/>
          </a:xfrm>
          <a:custGeom>
            <a:avLst/>
            <a:gdLst/>
            <a:ahLst/>
            <a:cxnLst/>
            <a:rect r="r" b="b" t="t" l="l"/>
            <a:pathLst>
              <a:path h="1836063" w="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71165">
            <a:off x="1815506" y="421219"/>
            <a:ext cx="503619" cy="503619"/>
          </a:xfrm>
          <a:custGeom>
            <a:avLst/>
            <a:gdLst/>
            <a:ahLst/>
            <a:cxnLst/>
            <a:rect r="r" b="b" t="t" l="l"/>
            <a:pathLst>
              <a:path h="503619" w="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700000">
            <a:off x="1853802" y="1003717"/>
            <a:ext cx="1596704" cy="1596704"/>
          </a:xfrm>
          <a:custGeom>
            <a:avLst/>
            <a:gdLst/>
            <a:ahLst/>
            <a:cxnLst/>
            <a:rect r="r" b="b" t="t" l="l"/>
            <a:pathLst>
              <a:path h="1596704" w="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7859375" y="-267806"/>
            <a:ext cx="593949" cy="10899628"/>
            <a:chOff x="0" y="0"/>
            <a:chExt cx="156431" cy="2870684"/>
          </a:xfrm>
        </p:grpSpPr>
        <p:sp>
          <p:nvSpPr>
            <p:cNvPr name="Freeform 7" id="7"/>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8" id="8"/>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grpSp>
        <p:nvGrpSpPr>
          <p:cNvPr name="Group 9" id="9"/>
          <p:cNvGrpSpPr/>
          <p:nvPr/>
        </p:nvGrpSpPr>
        <p:grpSpPr>
          <a:xfrm rot="0">
            <a:off x="8441924" y="703853"/>
            <a:ext cx="8817376" cy="1347433"/>
            <a:chOff x="0" y="0"/>
            <a:chExt cx="2322272" cy="354879"/>
          </a:xfrm>
        </p:grpSpPr>
        <p:sp>
          <p:nvSpPr>
            <p:cNvPr name="Freeform 10" id="10"/>
            <p:cNvSpPr/>
            <p:nvPr/>
          </p:nvSpPr>
          <p:spPr>
            <a:xfrm flipH="false" flipV="false" rot="0">
              <a:off x="0" y="0"/>
              <a:ext cx="2322272" cy="354879"/>
            </a:xfrm>
            <a:custGeom>
              <a:avLst/>
              <a:gdLst/>
              <a:ahLst/>
              <a:cxnLst/>
              <a:rect r="r" b="b" t="t" l="l"/>
              <a:pathLst>
                <a:path h="354879" w="2322272">
                  <a:moveTo>
                    <a:pt x="26341" y="0"/>
                  </a:moveTo>
                  <a:lnTo>
                    <a:pt x="2295931" y="0"/>
                  </a:lnTo>
                  <a:cubicBezTo>
                    <a:pt x="2310479" y="0"/>
                    <a:pt x="2322272" y="11793"/>
                    <a:pt x="2322272" y="26341"/>
                  </a:cubicBezTo>
                  <a:lnTo>
                    <a:pt x="2322272" y="328539"/>
                  </a:lnTo>
                  <a:cubicBezTo>
                    <a:pt x="2322272" y="335525"/>
                    <a:pt x="2319497" y="342224"/>
                    <a:pt x="2314557" y="347164"/>
                  </a:cubicBezTo>
                  <a:cubicBezTo>
                    <a:pt x="2309617" y="352104"/>
                    <a:pt x="2302917" y="354879"/>
                    <a:pt x="2295931" y="354879"/>
                  </a:cubicBezTo>
                  <a:lnTo>
                    <a:pt x="26341" y="354879"/>
                  </a:lnTo>
                  <a:cubicBezTo>
                    <a:pt x="19355" y="354879"/>
                    <a:pt x="12655" y="352104"/>
                    <a:pt x="7715" y="347164"/>
                  </a:cubicBezTo>
                  <a:cubicBezTo>
                    <a:pt x="2775" y="342224"/>
                    <a:pt x="0" y="335525"/>
                    <a:pt x="0" y="328539"/>
                  </a:cubicBezTo>
                  <a:lnTo>
                    <a:pt x="0" y="26341"/>
                  </a:lnTo>
                  <a:cubicBezTo>
                    <a:pt x="0" y="19355"/>
                    <a:pt x="2775" y="12655"/>
                    <a:pt x="7715" y="7715"/>
                  </a:cubicBezTo>
                  <a:cubicBezTo>
                    <a:pt x="12655" y="2775"/>
                    <a:pt x="19355" y="0"/>
                    <a:pt x="26341" y="0"/>
                  </a:cubicBezTo>
                  <a:close/>
                </a:path>
              </a:pathLst>
            </a:custGeom>
            <a:solidFill>
              <a:srgbClr val="4F826F"/>
            </a:solidFill>
          </p:spPr>
        </p:sp>
        <p:sp>
          <p:nvSpPr>
            <p:cNvPr name="TextBox 11" id="11"/>
            <p:cNvSpPr txBox="true"/>
            <p:nvPr/>
          </p:nvSpPr>
          <p:spPr>
            <a:xfrm>
              <a:off x="0" y="-47625"/>
              <a:ext cx="2322272" cy="402504"/>
            </a:xfrm>
            <a:prstGeom prst="rect">
              <a:avLst/>
            </a:prstGeom>
          </p:spPr>
          <p:txBody>
            <a:bodyPr anchor="ctr" rtlCol="false" tIns="50800" lIns="50800" bIns="50800" rIns="50800"/>
            <a:lstStyle/>
            <a:p>
              <a:pPr algn="ctr">
                <a:lnSpc>
                  <a:spcPts val="3336"/>
                </a:lnSpc>
              </a:pPr>
            </a:p>
          </p:txBody>
        </p:sp>
      </p:grpSp>
      <p:grpSp>
        <p:nvGrpSpPr>
          <p:cNvPr name="Group 12" id="12"/>
          <p:cNvGrpSpPr/>
          <p:nvPr/>
        </p:nvGrpSpPr>
        <p:grpSpPr>
          <a:xfrm rot="0">
            <a:off x="-287634" y="4855866"/>
            <a:ext cx="575268" cy="57526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26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36"/>
                </a:lnSpc>
              </a:pPr>
            </a:p>
          </p:txBody>
        </p:sp>
      </p:grpSp>
      <p:grpSp>
        <p:nvGrpSpPr>
          <p:cNvPr name="Group 15" id="15"/>
          <p:cNvGrpSpPr/>
          <p:nvPr/>
        </p:nvGrpSpPr>
        <p:grpSpPr>
          <a:xfrm rot="0">
            <a:off x="2223663" y="4590311"/>
            <a:ext cx="4330997" cy="1347433"/>
            <a:chOff x="0" y="0"/>
            <a:chExt cx="1140674" cy="354879"/>
          </a:xfrm>
        </p:grpSpPr>
        <p:sp>
          <p:nvSpPr>
            <p:cNvPr name="Freeform 16" id="16"/>
            <p:cNvSpPr/>
            <p:nvPr/>
          </p:nvSpPr>
          <p:spPr>
            <a:xfrm flipH="false" flipV="false" rot="0">
              <a:off x="0" y="0"/>
              <a:ext cx="1140674" cy="354879"/>
            </a:xfrm>
            <a:custGeom>
              <a:avLst/>
              <a:gdLst/>
              <a:ahLst/>
              <a:cxnLst/>
              <a:rect r="r" b="b" t="t" l="l"/>
              <a:pathLst>
                <a:path h="354879" w="1140674">
                  <a:moveTo>
                    <a:pt x="53627" y="0"/>
                  </a:moveTo>
                  <a:lnTo>
                    <a:pt x="1087047" y="0"/>
                  </a:lnTo>
                  <a:cubicBezTo>
                    <a:pt x="1116664" y="0"/>
                    <a:pt x="1140674" y="24010"/>
                    <a:pt x="1140674" y="53627"/>
                  </a:cubicBezTo>
                  <a:lnTo>
                    <a:pt x="1140674" y="301253"/>
                  </a:lnTo>
                  <a:cubicBezTo>
                    <a:pt x="1140674" y="315475"/>
                    <a:pt x="1135024" y="329116"/>
                    <a:pt x="1124967" y="339172"/>
                  </a:cubicBezTo>
                  <a:cubicBezTo>
                    <a:pt x="1114910" y="349229"/>
                    <a:pt x="1101270" y="354879"/>
                    <a:pt x="1087047" y="354879"/>
                  </a:cubicBezTo>
                  <a:lnTo>
                    <a:pt x="53627" y="354879"/>
                  </a:lnTo>
                  <a:cubicBezTo>
                    <a:pt x="39404" y="354879"/>
                    <a:pt x="25764" y="349229"/>
                    <a:pt x="15707" y="339172"/>
                  </a:cubicBezTo>
                  <a:cubicBezTo>
                    <a:pt x="5650" y="329116"/>
                    <a:pt x="0" y="315475"/>
                    <a:pt x="0" y="301253"/>
                  </a:cubicBezTo>
                  <a:lnTo>
                    <a:pt x="0" y="53627"/>
                  </a:lnTo>
                  <a:cubicBezTo>
                    <a:pt x="0" y="39404"/>
                    <a:pt x="5650" y="25764"/>
                    <a:pt x="15707" y="15707"/>
                  </a:cubicBezTo>
                  <a:cubicBezTo>
                    <a:pt x="25764" y="5650"/>
                    <a:pt x="39404" y="0"/>
                    <a:pt x="53627" y="0"/>
                  </a:cubicBezTo>
                  <a:close/>
                </a:path>
              </a:pathLst>
            </a:custGeom>
            <a:solidFill>
              <a:srgbClr val="4F826F"/>
            </a:solidFill>
          </p:spPr>
        </p:sp>
        <p:sp>
          <p:nvSpPr>
            <p:cNvPr name="TextBox 17" id="17"/>
            <p:cNvSpPr txBox="true"/>
            <p:nvPr/>
          </p:nvSpPr>
          <p:spPr>
            <a:xfrm>
              <a:off x="0" y="-47625"/>
              <a:ext cx="1140674" cy="402504"/>
            </a:xfrm>
            <a:prstGeom prst="rect">
              <a:avLst/>
            </a:prstGeom>
          </p:spPr>
          <p:txBody>
            <a:bodyPr anchor="ctr" rtlCol="false" tIns="50800" lIns="50800" bIns="50800" rIns="50800"/>
            <a:lstStyle/>
            <a:p>
              <a:pPr algn="ctr">
                <a:lnSpc>
                  <a:spcPts val="3336"/>
                </a:lnSpc>
              </a:pPr>
            </a:p>
          </p:txBody>
        </p:sp>
      </p:grpSp>
      <p:sp>
        <p:nvSpPr>
          <p:cNvPr name="Freeform 18" id="18"/>
          <p:cNvSpPr/>
          <p:nvPr/>
        </p:nvSpPr>
        <p:spPr>
          <a:xfrm flipH="false" flipV="false" rot="0">
            <a:off x="8927185" y="4590311"/>
            <a:ext cx="6635129" cy="5191989"/>
          </a:xfrm>
          <a:custGeom>
            <a:avLst/>
            <a:gdLst/>
            <a:ahLst/>
            <a:cxnLst/>
            <a:rect r="r" b="b" t="t" l="l"/>
            <a:pathLst>
              <a:path h="5191989" w="6635129">
                <a:moveTo>
                  <a:pt x="0" y="0"/>
                </a:moveTo>
                <a:lnTo>
                  <a:pt x="6635129" y="0"/>
                </a:lnTo>
                <a:lnTo>
                  <a:pt x="6635129" y="5191989"/>
                </a:lnTo>
                <a:lnTo>
                  <a:pt x="0" y="51919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8854663" y="969290"/>
            <a:ext cx="8156771" cy="832779"/>
          </a:xfrm>
          <a:prstGeom prst="rect">
            <a:avLst/>
          </a:prstGeom>
        </p:spPr>
        <p:txBody>
          <a:bodyPr anchor="t" rtlCol="false" tIns="0" lIns="0" bIns="0" rIns="0">
            <a:spAutoFit/>
          </a:bodyPr>
          <a:lstStyle/>
          <a:p>
            <a:pPr>
              <a:lnSpc>
                <a:spcPts val="6492"/>
              </a:lnSpc>
            </a:pPr>
            <a:r>
              <a:rPr lang="en-US" sz="5901">
                <a:solidFill>
                  <a:srgbClr val="F2F2F0"/>
                </a:solidFill>
                <a:latin typeface="Garet ExtraBold"/>
              </a:rPr>
              <a:t>Problem Statement</a:t>
            </a:r>
          </a:p>
        </p:txBody>
      </p:sp>
      <p:sp>
        <p:nvSpPr>
          <p:cNvPr name="TextBox 20" id="20"/>
          <p:cNvSpPr txBox="true"/>
          <p:nvPr/>
        </p:nvSpPr>
        <p:spPr>
          <a:xfrm rot="0">
            <a:off x="13604343" y="6659785"/>
            <a:ext cx="3654957" cy="399288"/>
          </a:xfrm>
          <a:prstGeom prst="rect">
            <a:avLst/>
          </a:prstGeom>
        </p:spPr>
        <p:txBody>
          <a:bodyPr anchor="t" rtlCol="false" tIns="0" lIns="0" bIns="0" rIns="0">
            <a:spAutoFit/>
          </a:bodyPr>
          <a:lstStyle/>
          <a:p>
            <a:pPr algn="ctr">
              <a:lnSpc>
                <a:spcPts val="3336"/>
              </a:lnSpc>
              <a:spcBef>
                <a:spcPct val="0"/>
              </a:spcBef>
            </a:pPr>
            <a:r>
              <a:rPr lang="en-US" sz="2400">
                <a:solidFill>
                  <a:srgbClr val="F2F2F0"/>
                </a:solidFill>
                <a:latin typeface="Garet Ultra-Bold"/>
              </a:rPr>
              <a:t>FRANCOIS MERCER</a:t>
            </a:r>
          </a:p>
        </p:txBody>
      </p:sp>
      <p:sp>
        <p:nvSpPr>
          <p:cNvPr name="TextBox 21" id="21"/>
          <p:cNvSpPr txBox="true"/>
          <p:nvPr/>
        </p:nvSpPr>
        <p:spPr>
          <a:xfrm rot="0">
            <a:off x="8691020" y="2572607"/>
            <a:ext cx="8175475" cy="1426459"/>
          </a:xfrm>
          <a:prstGeom prst="rect">
            <a:avLst/>
          </a:prstGeom>
        </p:spPr>
        <p:txBody>
          <a:bodyPr anchor="t" rtlCol="false" tIns="0" lIns="0" bIns="0" rIns="0">
            <a:spAutoFit/>
          </a:bodyPr>
          <a:lstStyle/>
          <a:p>
            <a:pPr algn="ctr">
              <a:lnSpc>
                <a:spcPts val="2875"/>
              </a:lnSpc>
              <a:spcBef>
                <a:spcPct val="0"/>
              </a:spcBef>
            </a:pPr>
            <a:r>
              <a:rPr lang="en-US" sz="2068">
                <a:solidFill>
                  <a:srgbClr val="000000"/>
                </a:solidFill>
                <a:latin typeface="Canva Sans Bold"/>
              </a:rPr>
              <a:t>TO DETERMINE IF THE PROFIT IS NEGATIVELY OR POSITIVELY CORRELATED WITH FEATURE VARIABLES AND FIT A LINEAR REGRESSION MODEL TO PREDICT THE 'PRICE' USING SQUARE FEET ALONG WITH CALCULATING  THE R SQUARED.</a:t>
            </a:r>
          </a:p>
        </p:txBody>
      </p:sp>
      <p:sp>
        <p:nvSpPr>
          <p:cNvPr name="TextBox 22" id="22"/>
          <p:cNvSpPr txBox="true"/>
          <p:nvPr/>
        </p:nvSpPr>
        <p:spPr>
          <a:xfrm rot="0">
            <a:off x="2437909" y="4880975"/>
            <a:ext cx="3980197" cy="832779"/>
          </a:xfrm>
          <a:prstGeom prst="rect">
            <a:avLst/>
          </a:prstGeom>
        </p:spPr>
        <p:txBody>
          <a:bodyPr anchor="t" rtlCol="false" tIns="0" lIns="0" bIns="0" rIns="0">
            <a:spAutoFit/>
          </a:bodyPr>
          <a:lstStyle/>
          <a:p>
            <a:pPr>
              <a:lnSpc>
                <a:spcPts val="6492"/>
              </a:lnSpc>
            </a:pPr>
            <a:r>
              <a:rPr lang="en-US" sz="5901">
                <a:solidFill>
                  <a:srgbClr val="F2F2F0"/>
                </a:solidFill>
                <a:latin typeface="Garet ExtraBold"/>
              </a:rPr>
              <a:t>Variables</a:t>
            </a:r>
          </a:p>
        </p:txBody>
      </p:sp>
      <p:sp>
        <p:nvSpPr>
          <p:cNvPr name="TextBox 23" id="23"/>
          <p:cNvSpPr txBox="true"/>
          <p:nvPr/>
        </p:nvSpPr>
        <p:spPr>
          <a:xfrm rot="0">
            <a:off x="2067316" y="6331556"/>
            <a:ext cx="4707219" cy="3236209"/>
          </a:xfrm>
          <a:prstGeom prst="rect">
            <a:avLst/>
          </a:prstGeom>
        </p:spPr>
        <p:txBody>
          <a:bodyPr anchor="t" rtlCol="false" tIns="0" lIns="0" bIns="0" rIns="0">
            <a:spAutoFit/>
          </a:bodyPr>
          <a:lstStyle/>
          <a:p>
            <a:pPr algn="ctr">
              <a:lnSpc>
                <a:spcPts val="2875"/>
              </a:lnSpc>
            </a:pPr>
            <a:r>
              <a:rPr lang="en-US" sz="2068">
                <a:solidFill>
                  <a:srgbClr val="000000"/>
                </a:solidFill>
                <a:latin typeface="Canva Sans Bold"/>
              </a:rPr>
              <a:t>X = INDEPENDENT/REGRESSOR VARIABLE = ADMINISTRATION,R&amp;D, MARKETING </a:t>
            </a:r>
          </a:p>
          <a:p>
            <a:pPr algn="ctr">
              <a:lnSpc>
                <a:spcPts val="2875"/>
              </a:lnSpc>
            </a:pPr>
            <a:r>
              <a:rPr lang="en-US" sz="2068">
                <a:solidFill>
                  <a:srgbClr val="000000"/>
                </a:solidFill>
                <a:latin typeface="Canva Sans Bold"/>
              </a:rPr>
              <a:t>Y = dependent/response variable = pROFIT</a:t>
            </a:r>
          </a:p>
          <a:p>
            <a:pPr algn="ctr">
              <a:lnSpc>
                <a:spcPts val="2875"/>
              </a:lnSpc>
            </a:pPr>
            <a:r>
              <a:rPr lang="en-US" sz="2068">
                <a:solidFill>
                  <a:srgbClr val="000000"/>
                </a:solidFill>
                <a:latin typeface="Canva Sans Bold"/>
              </a:rPr>
              <a:t>using these variables, we will perform the regression analysis</a:t>
            </a:r>
          </a:p>
          <a:p>
            <a:pPr algn="ctr">
              <a:lnSpc>
                <a:spcPts val="2875"/>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872654" y="2054567"/>
            <a:ext cx="1332444" cy="1332444"/>
          </a:xfrm>
          <a:custGeom>
            <a:avLst/>
            <a:gdLst/>
            <a:ahLst/>
            <a:cxnLst/>
            <a:rect r="r" b="b" t="t" l="l"/>
            <a:pathLst>
              <a:path h="1332444" w="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035891" y="-2332396"/>
            <a:ext cx="4129182" cy="4129182"/>
          </a:xfrm>
          <a:custGeom>
            <a:avLst/>
            <a:gdLst/>
            <a:ahLst/>
            <a:cxnLst/>
            <a:rect r="r" b="b" t="t" l="l"/>
            <a:pathLst>
              <a:path h="4129182" w="4129182">
                <a:moveTo>
                  <a:pt x="0" y="0"/>
                </a:moveTo>
                <a:lnTo>
                  <a:pt x="4129182" y="0"/>
                </a:lnTo>
                <a:lnTo>
                  <a:pt x="4129182" y="4129181"/>
                </a:lnTo>
                <a:lnTo>
                  <a:pt x="0" y="4129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045187" y="8746804"/>
            <a:ext cx="4129182" cy="4129182"/>
          </a:xfrm>
          <a:custGeom>
            <a:avLst/>
            <a:gdLst/>
            <a:ahLst/>
            <a:cxnLst/>
            <a:rect r="r" b="b" t="t" l="l"/>
            <a:pathLst>
              <a:path h="4129182" w="4129182">
                <a:moveTo>
                  <a:pt x="0" y="0"/>
                </a:moveTo>
                <a:lnTo>
                  <a:pt x="4129181" y="0"/>
                </a:lnTo>
                <a:lnTo>
                  <a:pt x="4129181" y="4129181"/>
                </a:lnTo>
                <a:lnTo>
                  <a:pt x="0" y="4129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700000">
            <a:off x="5237536" y="9314992"/>
            <a:ext cx="805238" cy="805238"/>
          </a:xfrm>
          <a:custGeom>
            <a:avLst/>
            <a:gdLst/>
            <a:ahLst/>
            <a:cxnLst/>
            <a:rect r="r" b="b" t="t" l="l"/>
            <a:pathLst>
              <a:path h="805238" w="805238">
                <a:moveTo>
                  <a:pt x="0" y="0"/>
                </a:moveTo>
                <a:lnTo>
                  <a:pt x="805238" y="0"/>
                </a:lnTo>
                <a:lnTo>
                  <a:pt x="805238"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7859375" y="-267806"/>
            <a:ext cx="593949" cy="10899628"/>
            <a:chOff x="0" y="0"/>
            <a:chExt cx="156431" cy="2870684"/>
          </a:xfrm>
        </p:grpSpPr>
        <p:sp>
          <p:nvSpPr>
            <p:cNvPr name="Freeform 7" id="7"/>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8" id="8"/>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sp>
        <p:nvSpPr>
          <p:cNvPr name="Freeform 9" id="9"/>
          <p:cNvSpPr/>
          <p:nvPr/>
        </p:nvSpPr>
        <p:spPr>
          <a:xfrm flipH="false" flipV="false" rot="0">
            <a:off x="7419931" y="2287111"/>
            <a:ext cx="9839369" cy="5779281"/>
          </a:xfrm>
          <a:custGeom>
            <a:avLst/>
            <a:gdLst/>
            <a:ahLst/>
            <a:cxnLst/>
            <a:rect r="r" b="b" t="t" l="l"/>
            <a:pathLst>
              <a:path h="5779281" w="9839369">
                <a:moveTo>
                  <a:pt x="0" y="0"/>
                </a:moveTo>
                <a:lnTo>
                  <a:pt x="9839369" y="0"/>
                </a:lnTo>
                <a:lnTo>
                  <a:pt x="9839369" y="5779281"/>
                </a:lnTo>
                <a:lnTo>
                  <a:pt x="0" y="5779281"/>
                </a:lnTo>
                <a:lnTo>
                  <a:pt x="0" y="0"/>
                </a:lnTo>
                <a:close/>
              </a:path>
            </a:pathLst>
          </a:custGeom>
          <a:blipFill>
            <a:blip r:embed="rId8"/>
            <a:stretch>
              <a:fillRect l="0" t="-29754" r="0" b="0"/>
            </a:stretch>
          </a:blipFill>
        </p:spPr>
      </p:sp>
      <p:sp>
        <p:nvSpPr>
          <p:cNvPr name="TextBox 10" id="10"/>
          <p:cNvSpPr txBox="true"/>
          <p:nvPr/>
        </p:nvSpPr>
        <p:spPr>
          <a:xfrm rot="0">
            <a:off x="1232715" y="2372836"/>
            <a:ext cx="6753693" cy="1285875"/>
          </a:xfrm>
          <a:prstGeom prst="rect">
            <a:avLst/>
          </a:prstGeom>
        </p:spPr>
        <p:txBody>
          <a:bodyPr anchor="t" rtlCol="false" tIns="0" lIns="0" bIns="0" rIns="0">
            <a:spAutoFit/>
          </a:bodyPr>
          <a:lstStyle/>
          <a:p>
            <a:pPr>
              <a:lnSpc>
                <a:spcPts val="9900"/>
              </a:lnSpc>
            </a:pPr>
            <a:r>
              <a:rPr lang="en-US" sz="9000">
                <a:solidFill>
                  <a:srgbClr val="040404"/>
                </a:solidFill>
                <a:latin typeface="Garet ExtraBold"/>
              </a:rPr>
              <a:t>Inference</a:t>
            </a:r>
          </a:p>
        </p:txBody>
      </p:sp>
      <p:sp>
        <p:nvSpPr>
          <p:cNvPr name="TextBox 11" id="11"/>
          <p:cNvSpPr txBox="true"/>
          <p:nvPr/>
        </p:nvSpPr>
        <p:spPr>
          <a:xfrm rot="0">
            <a:off x="1028700" y="4001611"/>
            <a:ext cx="6507483" cy="3918586"/>
          </a:xfrm>
          <a:prstGeom prst="rect">
            <a:avLst/>
          </a:prstGeom>
        </p:spPr>
        <p:txBody>
          <a:bodyPr anchor="t" rtlCol="false" tIns="0" lIns="0" bIns="0" rIns="0">
            <a:spAutoFit/>
          </a:bodyPr>
          <a:lstStyle/>
          <a:p>
            <a:pPr marL="474978" indent="-237489" lvl="1">
              <a:lnSpc>
                <a:spcPts val="3959"/>
              </a:lnSpc>
              <a:buFont typeface="Arial"/>
              <a:buChar char="•"/>
            </a:pPr>
            <a:r>
              <a:rPr lang="en-US" sz="2199" spc="87">
                <a:solidFill>
                  <a:srgbClr val="040404"/>
                </a:solidFill>
                <a:latin typeface="Canva Sans Medium"/>
              </a:rPr>
              <a:t>As evident from the data visualisation, that there is strong correlation between Profit and R&amp;D and weak correlation between Profit and administration</a:t>
            </a:r>
          </a:p>
          <a:p>
            <a:pPr>
              <a:lnSpc>
                <a:spcPts val="3959"/>
              </a:lnSpc>
            </a:pPr>
          </a:p>
          <a:p>
            <a:pPr marL="474978" indent="-237489" lvl="1">
              <a:lnSpc>
                <a:spcPts val="3959"/>
              </a:lnSpc>
              <a:buFont typeface="Arial"/>
              <a:buChar char="•"/>
            </a:pPr>
            <a:r>
              <a:rPr lang="en-US" sz="2199" spc="87">
                <a:solidFill>
                  <a:srgbClr val="040404"/>
                </a:solidFill>
                <a:latin typeface="Canva Sans Medium"/>
              </a:rPr>
              <a:t>This signifies that when rnd spend of a company increases, the Profit increases as well.</a:t>
            </a:r>
          </a:p>
        </p:txBody>
      </p:sp>
      <p:sp>
        <p:nvSpPr>
          <p:cNvPr name="TextBox 12" id="12"/>
          <p:cNvSpPr txBox="true"/>
          <p:nvPr/>
        </p:nvSpPr>
        <p:spPr>
          <a:xfrm rot="0">
            <a:off x="7536183" y="9220200"/>
            <a:ext cx="10042143" cy="652790"/>
          </a:xfrm>
          <a:prstGeom prst="rect">
            <a:avLst/>
          </a:prstGeom>
        </p:spPr>
        <p:txBody>
          <a:bodyPr anchor="t" rtlCol="false" tIns="0" lIns="0" bIns="0" rIns="0">
            <a:spAutoFit/>
          </a:bodyPr>
          <a:lstStyle/>
          <a:p>
            <a:pPr algn="ctr">
              <a:lnSpc>
                <a:spcPts val="2628"/>
              </a:lnSpc>
              <a:spcBef>
                <a:spcPct val="0"/>
              </a:spcBef>
            </a:pPr>
            <a:r>
              <a:rPr lang="en-US" sz="1890">
                <a:solidFill>
                  <a:srgbClr val="040404"/>
                </a:solidFill>
                <a:latin typeface="Canva Sans"/>
              </a:rPr>
              <a:t>THE FUNCTION ‘HEATMAP’ IN THE SEABORN LIBRARY IS USED TO DETERMINE IF THE FEATURE IS CORRELATED WITH PROFIT.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872654" y="2054567"/>
            <a:ext cx="1332444" cy="1332444"/>
          </a:xfrm>
          <a:custGeom>
            <a:avLst/>
            <a:gdLst/>
            <a:ahLst/>
            <a:cxnLst/>
            <a:rect r="r" b="b" t="t" l="l"/>
            <a:pathLst>
              <a:path h="1332444" w="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813710" y="-1902070"/>
            <a:ext cx="4129182" cy="4129182"/>
          </a:xfrm>
          <a:custGeom>
            <a:avLst/>
            <a:gdLst/>
            <a:ahLst/>
            <a:cxnLst/>
            <a:rect r="r" b="b" t="t" l="l"/>
            <a:pathLst>
              <a:path h="4129182" w="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71165">
            <a:off x="2988502" y="1394066"/>
            <a:ext cx="503619" cy="503619"/>
          </a:xfrm>
          <a:custGeom>
            <a:avLst/>
            <a:gdLst/>
            <a:ahLst/>
            <a:cxnLst/>
            <a:rect r="r" b="b" t="t" l="l"/>
            <a:pathLst>
              <a:path h="503619" w="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700000">
            <a:off x="3407081" y="806601"/>
            <a:ext cx="805238" cy="805238"/>
          </a:xfrm>
          <a:custGeom>
            <a:avLst/>
            <a:gdLst/>
            <a:ahLst/>
            <a:cxnLst/>
            <a:rect r="r" b="b" t="t" l="l"/>
            <a:pathLst>
              <a:path h="805238" w="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7859375" y="-267806"/>
            <a:ext cx="593949" cy="10899628"/>
            <a:chOff x="0" y="0"/>
            <a:chExt cx="156431" cy="2870684"/>
          </a:xfrm>
        </p:grpSpPr>
        <p:sp>
          <p:nvSpPr>
            <p:cNvPr name="Freeform 7" id="7"/>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8" id="8"/>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grpSp>
        <p:nvGrpSpPr>
          <p:cNvPr name="Group 9" id="9"/>
          <p:cNvGrpSpPr/>
          <p:nvPr/>
        </p:nvGrpSpPr>
        <p:grpSpPr>
          <a:xfrm rot="0">
            <a:off x="966572" y="1717239"/>
            <a:ext cx="568616" cy="5686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36"/>
                </a:lnSpc>
              </a:pPr>
            </a:p>
          </p:txBody>
        </p:sp>
      </p:grpSp>
      <p:sp>
        <p:nvSpPr>
          <p:cNvPr name="Freeform 12" id="12"/>
          <p:cNvSpPr/>
          <p:nvPr/>
        </p:nvSpPr>
        <p:spPr>
          <a:xfrm flipH="false" flipV="false" rot="0">
            <a:off x="9312910" y="1028700"/>
            <a:ext cx="7946390" cy="4295046"/>
          </a:xfrm>
          <a:custGeom>
            <a:avLst/>
            <a:gdLst/>
            <a:ahLst/>
            <a:cxnLst/>
            <a:rect r="r" b="b" t="t" l="l"/>
            <a:pathLst>
              <a:path h="4295046" w="7946390">
                <a:moveTo>
                  <a:pt x="0" y="0"/>
                </a:moveTo>
                <a:lnTo>
                  <a:pt x="7946390" y="0"/>
                </a:lnTo>
                <a:lnTo>
                  <a:pt x="7946390" y="4295046"/>
                </a:lnTo>
                <a:lnTo>
                  <a:pt x="0" y="4295046"/>
                </a:lnTo>
                <a:lnTo>
                  <a:pt x="0" y="0"/>
                </a:lnTo>
                <a:close/>
              </a:path>
            </a:pathLst>
          </a:custGeom>
          <a:blipFill>
            <a:blip r:embed="rId8"/>
            <a:stretch>
              <a:fillRect l="0" t="0" r="0" b="0"/>
            </a:stretch>
          </a:blipFill>
        </p:spPr>
      </p:sp>
      <p:sp>
        <p:nvSpPr>
          <p:cNvPr name="Freeform 13" id="13"/>
          <p:cNvSpPr/>
          <p:nvPr/>
        </p:nvSpPr>
        <p:spPr>
          <a:xfrm flipH="false" flipV="false" rot="0">
            <a:off x="9312910" y="5515018"/>
            <a:ext cx="7946390" cy="2832676"/>
          </a:xfrm>
          <a:custGeom>
            <a:avLst/>
            <a:gdLst/>
            <a:ahLst/>
            <a:cxnLst/>
            <a:rect r="r" b="b" t="t" l="l"/>
            <a:pathLst>
              <a:path h="2832676" w="7946390">
                <a:moveTo>
                  <a:pt x="0" y="0"/>
                </a:moveTo>
                <a:lnTo>
                  <a:pt x="7946390" y="0"/>
                </a:lnTo>
                <a:lnTo>
                  <a:pt x="7946390" y="2832677"/>
                </a:lnTo>
                <a:lnTo>
                  <a:pt x="0" y="2832677"/>
                </a:lnTo>
                <a:lnTo>
                  <a:pt x="0" y="0"/>
                </a:lnTo>
                <a:close/>
              </a:path>
            </a:pathLst>
          </a:custGeom>
          <a:blipFill>
            <a:blip r:embed="rId9"/>
            <a:stretch>
              <a:fillRect l="-3993" t="0" r="0" b="0"/>
            </a:stretch>
          </a:blipFill>
        </p:spPr>
      </p:sp>
      <p:sp>
        <p:nvSpPr>
          <p:cNvPr name="TextBox 14" id="14"/>
          <p:cNvSpPr txBox="true"/>
          <p:nvPr/>
        </p:nvSpPr>
        <p:spPr>
          <a:xfrm rot="0">
            <a:off x="1250880" y="2806514"/>
            <a:ext cx="7822031" cy="1285875"/>
          </a:xfrm>
          <a:prstGeom prst="rect">
            <a:avLst/>
          </a:prstGeom>
        </p:spPr>
        <p:txBody>
          <a:bodyPr anchor="t" rtlCol="false" tIns="0" lIns="0" bIns="0" rIns="0">
            <a:spAutoFit/>
          </a:bodyPr>
          <a:lstStyle/>
          <a:p>
            <a:pPr>
              <a:lnSpc>
                <a:spcPts val="9900"/>
              </a:lnSpc>
            </a:pPr>
            <a:r>
              <a:rPr lang="en-US" sz="9000">
                <a:solidFill>
                  <a:srgbClr val="040404"/>
                </a:solidFill>
                <a:latin typeface="Garet ExtraBold"/>
              </a:rPr>
              <a:t>Inference</a:t>
            </a:r>
          </a:p>
        </p:txBody>
      </p:sp>
      <p:sp>
        <p:nvSpPr>
          <p:cNvPr name="TextBox 15" id="15"/>
          <p:cNvSpPr txBox="true"/>
          <p:nvPr/>
        </p:nvSpPr>
        <p:spPr>
          <a:xfrm rot="0">
            <a:off x="1099789" y="4236047"/>
            <a:ext cx="7343482" cy="4227709"/>
          </a:xfrm>
          <a:prstGeom prst="rect">
            <a:avLst/>
          </a:prstGeom>
        </p:spPr>
        <p:txBody>
          <a:bodyPr anchor="t" rtlCol="false" tIns="0" lIns="0" bIns="0" rIns="0">
            <a:spAutoFit/>
          </a:bodyPr>
          <a:lstStyle/>
          <a:p>
            <a:pPr marL="455420" indent="-227710" lvl="1">
              <a:lnSpc>
                <a:spcPts val="3796"/>
              </a:lnSpc>
              <a:buFont typeface="Arial"/>
              <a:buChar char="•"/>
            </a:pPr>
            <a:r>
              <a:rPr lang="en-US" sz="2109" spc="84">
                <a:solidFill>
                  <a:srgbClr val="040404"/>
                </a:solidFill>
                <a:latin typeface="Montserrat Semi-Bold"/>
              </a:rPr>
              <a:t>R-squared (represented by the value r2_score(y_test, y_pred) is a statistical measure that tells us how well the linear regression model fits the data for companies proft based on other features. Here the output, 0.9113, suggests that the model explains approximately 91% of the variance in Companies profit based on the spendings.</a:t>
            </a:r>
          </a:p>
          <a:p>
            <a:pPr>
              <a:lnSpc>
                <a:spcPts val="3796"/>
              </a:lnSpc>
            </a:pPr>
          </a:p>
        </p:txBody>
      </p:sp>
      <p:sp>
        <p:nvSpPr>
          <p:cNvPr name="TextBox 16" id="16"/>
          <p:cNvSpPr txBox="true"/>
          <p:nvPr/>
        </p:nvSpPr>
        <p:spPr>
          <a:xfrm rot="0">
            <a:off x="9072911" y="8350675"/>
            <a:ext cx="8676344" cy="1700949"/>
          </a:xfrm>
          <a:prstGeom prst="rect">
            <a:avLst/>
          </a:prstGeom>
        </p:spPr>
        <p:txBody>
          <a:bodyPr anchor="t" rtlCol="false" tIns="0" lIns="0" bIns="0" rIns="0">
            <a:spAutoFit/>
          </a:bodyPr>
          <a:lstStyle/>
          <a:p>
            <a:pPr>
              <a:lnSpc>
                <a:spcPts val="3464"/>
              </a:lnSpc>
            </a:pPr>
            <a:r>
              <a:rPr lang="en-US" sz="1924" spc="76">
                <a:solidFill>
                  <a:srgbClr val="040404"/>
                </a:solidFill>
                <a:latin typeface="Montserrat Semi-Bold"/>
              </a:rPr>
              <a:t>A simple linear regression model is used to predict the 'Profit’ using the feature and calculating the R squared.</a:t>
            </a:r>
          </a:p>
          <a:p>
            <a:pPr>
              <a:lnSpc>
                <a:spcPts val="3464"/>
              </a:lnSpc>
            </a:pPr>
          </a:p>
          <a:p>
            <a:pPr>
              <a:lnSpc>
                <a:spcPts val="3464"/>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766720" y="-2967482"/>
            <a:ext cx="4129182" cy="4129182"/>
          </a:xfrm>
          <a:custGeom>
            <a:avLst/>
            <a:gdLst/>
            <a:ahLst/>
            <a:cxnLst/>
            <a:rect r="r" b="b" t="t" l="l"/>
            <a:pathLst>
              <a:path h="4129182" w="4129182">
                <a:moveTo>
                  <a:pt x="0" y="0"/>
                </a:moveTo>
                <a:lnTo>
                  <a:pt x="4129181" y="0"/>
                </a:lnTo>
                <a:lnTo>
                  <a:pt x="4129181" y="4129182"/>
                </a:lnTo>
                <a:lnTo>
                  <a:pt x="0" y="4129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859375" y="-267806"/>
            <a:ext cx="593949" cy="10899628"/>
            <a:chOff x="0" y="0"/>
            <a:chExt cx="156431" cy="2870684"/>
          </a:xfrm>
        </p:grpSpPr>
        <p:sp>
          <p:nvSpPr>
            <p:cNvPr name="Freeform 4" id="4"/>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5" id="5"/>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grpSp>
        <p:nvGrpSpPr>
          <p:cNvPr name="Group 6" id="6"/>
          <p:cNvGrpSpPr/>
          <p:nvPr/>
        </p:nvGrpSpPr>
        <p:grpSpPr>
          <a:xfrm rot="0">
            <a:off x="2318888" y="210732"/>
            <a:ext cx="568616" cy="5686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36"/>
                </a:lnSpc>
              </a:pPr>
            </a:p>
          </p:txBody>
        </p:sp>
      </p:grpSp>
      <p:sp>
        <p:nvSpPr>
          <p:cNvPr name="TextBox 9" id="9"/>
          <p:cNvSpPr txBox="true"/>
          <p:nvPr/>
        </p:nvSpPr>
        <p:spPr>
          <a:xfrm rot="0">
            <a:off x="744392" y="1784113"/>
            <a:ext cx="9504047" cy="1285875"/>
          </a:xfrm>
          <a:prstGeom prst="rect">
            <a:avLst/>
          </a:prstGeom>
        </p:spPr>
        <p:txBody>
          <a:bodyPr anchor="t" rtlCol="false" tIns="0" lIns="0" bIns="0" rIns="0">
            <a:spAutoFit/>
          </a:bodyPr>
          <a:lstStyle/>
          <a:p>
            <a:pPr>
              <a:lnSpc>
                <a:spcPts val="9900"/>
              </a:lnSpc>
            </a:pPr>
            <a:r>
              <a:rPr lang="en-US" sz="9000">
                <a:solidFill>
                  <a:srgbClr val="040404"/>
                </a:solidFill>
                <a:latin typeface="Garet ExtraBold"/>
              </a:rPr>
              <a:t>Interpretation</a:t>
            </a:r>
          </a:p>
        </p:txBody>
      </p:sp>
      <p:sp>
        <p:nvSpPr>
          <p:cNvPr name="Freeform 10" id="10"/>
          <p:cNvSpPr/>
          <p:nvPr/>
        </p:nvSpPr>
        <p:spPr>
          <a:xfrm flipH="false" flipV="false" rot="2700000">
            <a:off x="1527258" y="679642"/>
            <a:ext cx="891336" cy="891336"/>
          </a:xfrm>
          <a:custGeom>
            <a:avLst/>
            <a:gdLst/>
            <a:ahLst/>
            <a:cxnLst/>
            <a:rect r="r" b="b" t="t" l="l"/>
            <a:pathLst>
              <a:path h="891336" w="891336">
                <a:moveTo>
                  <a:pt x="0" y="0"/>
                </a:moveTo>
                <a:lnTo>
                  <a:pt x="891336" y="0"/>
                </a:lnTo>
                <a:lnTo>
                  <a:pt x="891336" y="891336"/>
                </a:lnTo>
                <a:lnTo>
                  <a:pt x="0" y="8913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1590738" y="3069988"/>
            <a:ext cx="5283200" cy="5283200"/>
          </a:xfrm>
          <a:custGeom>
            <a:avLst/>
            <a:gdLst/>
            <a:ahLst/>
            <a:cxnLst/>
            <a:rect r="r" b="b" t="t" l="l"/>
            <a:pathLst>
              <a:path h="5283200" w="5283200">
                <a:moveTo>
                  <a:pt x="0" y="0"/>
                </a:moveTo>
                <a:lnTo>
                  <a:pt x="5283200" y="0"/>
                </a:lnTo>
                <a:lnTo>
                  <a:pt x="5283200" y="5283200"/>
                </a:lnTo>
                <a:lnTo>
                  <a:pt x="0" y="528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744392" y="3615850"/>
            <a:ext cx="9378011" cy="4413886"/>
          </a:xfrm>
          <a:prstGeom prst="rect">
            <a:avLst/>
          </a:prstGeom>
        </p:spPr>
        <p:txBody>
          <a:bodyPr anchor="t" rtlCol="false" tIns="0" lIns="0" bIns="0" rIns="0">
            <a:spAutoFit/>
          </a:bodyPr>
          <a:lstStyle/>
          <a:p>
            <a:pPr>
              <a:lnSpc>
                <a:spcPts val="3959"/>
              </a:lnSpc>
            </a:pPr>
            <a:r>
              <a:rPr lang="en-US" sz="2199" spc="87">
                <a:solidFill>
                  <a:srgbClr val="040404"/>
                </a:solidFill>
                <a:latin typeface="Montserrat Semi-Bold"/>
              </a:rPr>
              <a:t>R-squared is a value between 0 and 1, where:</a:t>
            </a:r>
          </a:p>
          <a:p>
            <a:pPr marL="949956" indent="-474978" lvl="1">
              <a:lnSpc>
                <a:spcPts val="3959"/>
              </a:lnSpc>
              <a:buFont typeface="Arial"/>
              <a:buChar char="•"/>
            </a:pPr>
            <a:r>
              <a:rPr lang="en-US" sz="2199" spc="87">
                <a:solidFill>
                  <a:srgbClr val="040404"/>
                </a:solidFill>
                <a:latin typeface="Montserrat Semi-Bold"/>
              </a:rPr>
              <a:t>0 indicates the model explains none of the variance (terrible fit).</a:t>
            </a:r>
          </a:p>
          <a:p>
            <a:pPr marL="949956" indent="-474978" lvl="1">
              <a:lnSpc>
                <a:spcPts val="3959"/>
              </a:lnSpc>
              <a:buFont typeface="Arial"/>
              <a:buChar char="•"/>
            </a:pPr>
            <a:r>
              <a:rPr lang="en-US" sz="2199" spc="87">
                <a:solidFill>
                  <a:srgbClr val="040404"/>
                </a:solidFill>
                <a:latin typeface="Montserrat Semi-Bold"/>
              </a:rPr>
              <a:t>1 indicates the model explains all of the variance (perfect fit, which is uncommon in real-world data).</a:t>
            </a:r>
          </a:p>
          <a:p>
            <a:pPr marL="949956" indent="-474978" lvl="1">
              <a:lnSpc>
                <a:spcPts val="3959"/>
              </a:lnSpc>
              <a:buFont typeface="Arial"/>
              <a:buChar char="•"/>
            </a:pPr>
            <a:r>
              <a:rPr lang="en-US" sz="2199" spc="87">
                <a:solidFill>
                  <a:srgbClr val="040404"/>
                </a:solidFill>
                <a:latin typeface="Montserrat Semi-Bold"/>
              </a:rPr>
              <a:t>Here, the value of R-squared is approx. 0.9113 which indicates that this linear regression model is good. In other words.</a:t>
            </a:r>
          </a:p>
          <a:p>
            <a:pPr>
              <a:lnSpc>
                <a:spcPts val="3959"/>
              </a:lnSpc>
            </a:pPr>
          </a:p>
        </p:txBody>
      </p:sp>
      <p:sp>
        <p:nvSpPr>
          <p:cNvPr name="TextBox 13" id="13"/>
          <p:cNvSpPr txBox="true"/>
          <p:nvPr/>
        </p:nvSpPr>
        <p:spPr>
          <a:xfrm rot="0">
            <a:off x="744392" y="9210675"/>
            <a:ext cx="9378011" cy="1371390"/>
          </a:xfrm>
          <a:prstGeom prst="rect">
            <a:avLst/>
          </a:prstGeom>
        </p:spPr>
        <p:txBody>
          <a:bodyPr anchor="t" rtlCol="false" tIns="0" lIns="0" bIns="0" rIns="0">
            <a:spAutoFit/>
          </a:bodyPr>
          <a:lstStyle/>
          <a:p>
            <a:pPr algn="ctr">
              <a:lnSpc>
                <a:spcPts val="2755"/>
              </a:lnSpc>
            </a:pPr>
            <a:r>
              <a:rPr lang="en-US" sz="1982">
                <a:solidFill>
                  <a:srgbClr val="040404"/>
                </a:solidFill>
                <a:latin typeface="Bernoru"/>
              </a:rPr>
              <a:t>LIMITATION: A HIGH R-SQUARED CAN BE MISLEADING IF THE MODEL IS OVERLY COMPLEX OR INCLUDES IRRELEVANT FEATURES.</a:t>
            </a:r>
          </a:p>
          <a:p>
            <a:pPr algn="ctr">
              <a:lnSpc>
                <a:spcPts val="2755"/>
              </a:lnSpc>
            </a:pPr>
          </a:p>
          <a:p>
            <a:pPr algn="ctr">
              <a:lnSpc>
                <a:spcPts val="2755"/>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grpSp>
        <p:nvGrpSpPr>
          <p:cNvPr name="Group 2" id="2"/>
          <p:cNvGrpSpPr/>
          <p:nvPr/>
        </p:nvGrpSpPr>
        <p:grpSpPr>
          <a:xfrm rot="0">
            <a:off x="3957477" y="4098430"/>
            <a:ext cx="842477" cy="84247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B1DC"/>
            </a:solidFill>
            <a:ln cap="sq">
              <a:noFill/>
              <a:prstDash val="solid"/>
              <a:miter/>
            </a:ln>
          </p:spPr>
        </p:sp>
        <p:sp>
          <p:nvSpPr>
            <p:cNvPr name="TextBox 4" id="4"/>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01</a:t>
              </a:r>
            </a:p>
          </p:txBody>
        </p:sp>
      </p:grpSp>
      <p:grpSp>
        <p:nvGrpSpPr>
          <p:cNvPr name="Group 5" id="5"/>
          <p:cNvGrpSpPr/>
          <p:nvPr/>
        </p:nvGrpSpPr>
        <p:grpSpPr>
          <a:xfrm rot="0">
            <a:off x="7134333" y="4098430"/>
            <a:ext cx="842477" cy="84247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B1DC"/>
            </a:solidFill>
            <a:ln cap="sq">
              <a:noFill/>
              <a:prstDash val="solid"/>
              <a:miter/>
            </a:ln>
          </p:spPr>
        </p:sp>
        <p:sp>
          <p:nvSpPr>
            <p:cNvPr name="TextBox 7" id="7"/>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02</a:t>
              </a:r>
            </a:p>
          </p:txBody>
        </p:sp>
      </p:grpSp>
      <p:grpSp>
        <p:nvGrpSpPr>
          <p:cNvPr name="Group 8" id="8"/>
          <p:cNvGrpSpPr/>
          <p:nvPr/>
        </p:nvGrpSpPr>
        <p:grpSpPr>
          <a:xfrm rot="0">
            <a:off x="3957477" y="6120403"/>
            <a:ext cx="842477" cy="8424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B1DC"/>
            </a:solidFill>
            <a:ln cap="sq">
              <a:noFill/>
              <a:prstDash val="solid"/>
              <a:miter/>
            </a:ln>
          </p:spPr>
        </p:sp>
        <p:sp>
          <p:nvSpPr>
            <p:cNvPr name="TextBox 10" id="10"/>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05</a:t>
              </a:r>
            </a:p>
          </p:txBody>
        </p:sp>
      </p:grpSp>
      <p:grpSp>
        <p:nvGrpSpPr>
          <p:cNvPr name="Group 11" id="11"/>
          <p:cNvGrpSpPr/>
          <p:nvPr/>
        </p:nvGrpSpPr>
        <p:grpSpPr>
          <a:xfrm rot="0">
            <a:off x="7134333" y="6120403"/>
            <a:ext cx="842477" cy="8424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B1DC"/>
            </a:solidFill>
            <a:ln cap="sq">
              <a:noFill/>
              <a:prstDash val="solid"/>
              <a:miter/>
            </a:ln>
          </p:spPr>
        </p:sp>
        <p:sp>
          <p:nvSpPr>
            <p:cNvPr name="TextBox 13" id="13"/>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06</a:t>
              </a:r>
            </a:p>
          </p:txBody>
        </p:sp>
      </p:grpSp>
      <p:sp>
        <p:nvSpPr>
          <p:cNvPr name="Freeform 14" id="14"/>
          <p:cNvSpPr/>
          <p:nvPr/>
        </p:nvSpPr>
        <p:spPr>
          <a:xfrm flipH="false" flipV="false" rot="1095156">
            <a:off x="-4098793" y="-4550300"/>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0311190" y="4098430"/>
            <a:ext cx="842477" cy="84247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B1DC"/>
            </a:solidFill>
            <a:ln cap="sq">
              <a:noFill/>
              <a:prstDash val="solid"/>
              <a:miter/>
            </a:ln>
          </p:spPr>
        </p:sp>
        <p:sp>
          <p:nvSpPr>
            <p:cNvPr name="TextBox 17" id="17"/>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03</a:t>
              </a:r>
            </a:p>
          </p:txBody>
        </p:sp>
      </p:grpSp>
      <p:grpSp>
        <p:nvGrpSpPr>
          <p:cNvPr name="Group 18" id="18"/>
          <p:cNvGrpSpPr/>
          <p:nvPr/>
        </p:nvGrpSpPr>
        <p:grpSpPr>
          <a:xfrm rot="0">
            <a:off x="13454332" y="4101144"/>
            <a:ext cx="842477" cy="8424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B1DC"/>
            </a:solidFill>
            <a:ln cap="sq">
              <a:noFill/>
              <a:prstDash val="solid"/>
              <a:miter/>
            </a:ln>
          </p:spPr>
        </p:sp>
        <p:sp>
          <p:nvSpPr>
            <p:cNvPr name="TextBox 20" id="20"/>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04</a:t>
              </a:r>
            </a:p>
          </p:txBody>
        </p:sp>
      </p:grpSp>
      <p:grpSp>
        <p:nvGrpSpPr>
          <p:cNvPr name="Group 21" id="21"/>
          <p:cNvGrpSpPr/>
          <p:nvPr/>
        </p:nvGrpSpPr>
        <p:grpSpPr>
          <a:xfrm rot="0">
            <a:off x="10311190" y="6120403"/>
            <a:ext cx="842477" cy="84247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B1DC"/>
            </a:solidFill>
            <a:ln cap="sq">
              <a:noFill/>
              <a:prstDash val="solid"/>
              <a:miter/>
            </a:ln>
          </p:spPr>
        </p:sp>
        <p:sp>
          <p:nvSpPr>
            <p:cNvPr name="TextBox 23" id="23"/>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07</a:t>
              </a:r>
            </a:p>
          </p:txBody>
        </p:sp>
      </p:grpSp>
      <p:grpSp>
        <p:nvGrpSpPr>
          <p:cNvPr name="Group 24" id="24"/>
          <p:cNvGrpSpPr/>
          <p:nvPr/>
        </p:nvGrpSpPr>
        <p:grpSpPr>
          <a:xfrm rot="0">
            <a:off x="13454332" y="6123117"/>
            <a:ext cx="842477" cy="84247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B1DC"/>
            </a:solidFill>
            <a:ln cap="sq">
              <a:noFill/>
              <a:prstDash val="solid"/>
              <a:miter/>
            </a:ln>
          </p:spPr>
        </p:sp>
        <p:sp>
          <p:nvSpPr>
            <p:cNvPr name="TextBox 26" id="26"/>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08</a:t>
              </a:r>
            </a:p>
          </p:txBody>
        </p:sp>
      </p:grpSp>
      <p:sp>
        <p:nvSpPr>
          <p:cNvPr name="TextBox 27" id="27"/>
          <p:cNvSpPr txBox="true"/>
          <p:nvPr/>
        </p:nvSpPr>
        <p:spPr>
          <a:xfrm rot="0">
            <a:off x="12320857" y="7098975"/>
            <a:ext cx="3176857" cy="357600"/>
          </a:xfrm>
          <a:prstGeom prst="rect">
            <a:avLst/>
          </a:prstGeom>
        </p:spPr>
        <p:txBody>
          <a:bodyPr anchor="t" rtlCol="false" tIns="0" lIns="0" bIns="0" rIns="0">
            <a:spAutoFit/>
          </a:bodyPr>
          <a:lstStyle/>
          <a:p>
            <a:pPr algn="ctr">
              <a:lnSpc>
                <a:spcPts val="2994"/>
              </a:lnSpc>
            </a:pPr>
            <a:r>
              <a:rPr lang="en-US" sz="2153">
                <a:solidFill>
                  <a:srgbClr val="000000"/>
                </a:solidFill>
                <a:latin typeface="DM Sans"/>
              </a:rPr>
              <a:t>Acknowledgement</a:t>
            </a:r>
          </a:p>
        </p:txBody>
      </p:sp>
      <p:sp>
        <p:nvSpPr>
          <p:cNvPr name="Freeform 28" id="28"/>
          <p:cNvSpPr/>
          <p:nvPr/>
        </p:nvSpPr>
        <p:spPr>
          <a:xfrm flipH="false" flipV="false" rot="1095156">
            <a:off x="14074237" y="7160484"/>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9" id="29"/>
          <p:cNvSpPr txBox="true"/>
          <p:nvPr/>
        </p:nvSpPr>
        <p:spPr>
          <a:xfrm rot="0">
            <a:off x="2790287" y="5077003"/>
            <a:ext cx="3176857" cy="357600"/>
          </a:xfrm>
          <a:prstGeom prst="rect">
            <a:avLst/>
          </a:prstGeom>
        </p:spPr>
        <p:txBody>
          <a:bodyPr anchor="t" rtlCol="false" tIns="0" lIns="0" bIns="0" rIns="0">
            <a:spAutoFit/>
          </a:bodyPr>
          <a:lstStyle/>
          <a:p>
            <a:pPr algn="ctr">
              <a:lnSpc>
                <a:spcPts val="2994"/>
              </a:lnSpc>
            </a:pPr>
            <a:r>
              <a:rPr lang="en-US" sz="2153">
                <a:solidFill>
                  <a:srgbClr val="000000"/>
                </a:solidFill>
                <a:latin typeface="DM Sans"/>
              </a:rPr>
              <a:t>Introduction</a:t>
            </a:r>
          </a:p>
        </p:txBody>
      </p:sp>
      <p:sp>
        <p:nvSpPr>
          <p:cNvPr name="TextBox 30" id="30"/>
          <p:cNvSpPr txBox="true"/>
          <p:nvPr/>
        </p:nvSpPr>
        <p:spPr>
          <a:xfrm rot="0">
            <a:off x="5967143" y="5077003"/>
            <a:ext cx="3176857" cy="357600"/>
          </a:xfrm>
          <a:prstGeom prst="rect">
            <a:avLst/>
          </a:prstGeom>
        </p:spPr>
        <p:txBody>
          <a:bodyPr anchor="t" rtlCol="false" tIns="0" lIns="0" bIns="0" rIns="0">
            <a:spAutoFit/>
          </a:bodyPr>
          <a:lstStyle/>
          <a:p>
            <a:pPr algn="ctr">
              <a:lnSpc>
                <a:spcPts val="2994"/>
              </a:lnSpc>
            </a:pPr>
            <a:r>
              <a:rPr lang="en-US" sz="2153">
                <a:solidFill>
                  <a:srgbClr val="000000"/>
                </a:solidFill>
                <a:latin typeface="DM Sans"/>
              </a:rPr>
              <a:t>About the Dataset</a:t>
            </a:r>
          </a:p>
        </p:txBody>
      </p:sp>
      <p:sp>
        <p:nvSpPr>
          <p:cNvPr name="TextBox 31" id="31"/>
          <p:cNvSpPr txBox="true"/>
          <p:nvPr/>
        </p:nvSpPr>
        <p:spPr>
          <a:xfrm rot="0">
            <a:off x="2790287" y="7098975"/>
            <a:ext cx="3176857" cy="357600"/>
          </a:xfrm>
          <a:prstGeom prst="rect">
            <a:avLst/>
          </a:prstGeom>
        </p:spPr>
        <p:txBody>
          <a:bodyPr anchor="t" rtlCol="false" tIns="0" lIns="0" bIns="0" rIns="0">
            <a:spAutoFit/>
          </a:bodyPr>
          <a:lstStyle/>
          <a:p>
            <a:pPr algn="ctr">
              <a:lnSpc>
                <a:spcPts val="2994"/>
              </a:lnSpc>
            </a:pPr>
            <a:r>
              <a:rPr lang="en-US" sz="2153">
                <a:solidFill>
                  <a:srgbClr val="000000"/>
                </a:solidFill>
                <a:latin typeface="DM Sans"/>
              </a:rPr>
              <a:t>Inference</a:t>
            </a:r>
          </a:p>
        </p:txBody>
      </p:sp>
      <p:sp>
        <p:nvSpPr>
          <p:cNvPr name="TextBox 32" id="32"/>
          <p:cNvSpPr txBox="true"/>
          <p:nvPr/>
        </p:nvSpPr>
        <p:spPr>
          <a:xfrm rot="0">
            <a:off x="5967143" y="7098975"/>
            <a:ext cx="3176857" cy="357600"/>
          </a:xfrm>
          <a:prstGeom prst="rect">
            <a:avLst/>
          </a:prstGeom>
        </p:spPr>
        <p:txBody>
          <a:bodyPr anchor="t" rtlCol="false" tIns="0" lIns="0" bIns="0" rIns="0">
            <a:spAutoFit/>
          </a:bodyPr>
          <a:lstStyle/>
          <a:p>
            <a:pPr algn="ctr">
              <a:lnSpc>
                <a:spcPts val="2994"/>
              </a:lnSpc>
            </a:pPr>
            <a:r>
              <a:rPr lang="en-US" sz="2153">
                <a:solidFill>
                  <a:srgbClr val="000000"/>
                </a:solidFill>
                <a:latin typeface="DM Sans"/>
              </a:rPr>
              <a:t>Interpretation</a:t>
            </a:r>
          </a:p>
        </p:txBody>
      </p:sp>
      <p:sp>
        <p:nvSpPr>
          <p:cNvPr name="TextBox 33" id="33"/>
          <p:cNvSpPr txBox="true"/>
          <p:nvPr/>
        </p:nvSpPr>
        <p:spPr>
          <a:xfrm rot="0">
            <a:off x="9144000" y="5077003"/>
            <a:ext cx="3176857" cy="357600"/>
          </a:xfrm>
          <a:prstGeom prst="rect">
            <a:avLst/>
          </a:prstGeom>
        </p:spPr>
        <p:txBody>
          <a:bodyPr anchor="t" rtlCol="false" tIns="0" lIns="0" bIns="0" rIns="0">
            <a:spAutoFit/>
          </a:bodyPr>
          <a:lstStyle/>
          <a:p>
            <a:pPr algn="ctr">
              <a:lnSpc>
                <a:spcPts val="2994"/>
              </a:lnSpc>
            </a:pPr>
            <a:r>
              <a:rPr lang="en-US" sz="2153">
                <a:solidFill>
                  <a:srgbClr val="000000"/>
                </a:solidFill>
                <a:latin typeface="DM Sans"/>
              </a:rPr>
              <a:t>The Process</a:t>
            </a:r>
          </a:p>
        </p:txBody>
      </p:sp>
      <p:sp>
        <p:nvSpPr>
          <p:cNvPr name="TextBox 34" id="34"/>
          <p:cNvSpPr txBox="true"/>
          <p:nvPr/>
        </p:nvSpPr>
        <p:spPr>
          <a:xfrm rot="0">
            <a:off x="12320857" y="5077003"/>
            <a:ext cx="3176857" cy="729075"/>
          </a:xfrm>
          <a:prstGeom prst="rect">
            <a:avLst/>
          </a:prstGeom>
        </p:spPr>
        <p:txBody>
          <a:bodyPr anchor="t" rtlCol="false" tIns="0" lIns="0" bIns="0" rIns="0">
            <a:spAutoFit/>
          </a:bodyPr>
          <a:lstStyle/>
          <a:p>
            <a:pPr algn="ctr">
              <a:lnSpc>
                <a:spcPts val="2994"/>
              </a:lnSpc>
            </a:pPr>
            <a:r>
              <a:rPr lang="en-US" sz="2153">
                <a:solidFill>
                  <a:srgbClr val="000000"/>
                </a:solidFill>
                <a:latin typeface="DM Sans"/>
              </a:rPr>
              <a:t>Problem Statement &amp;</a:t>
            </a:r>
          </a:p>
          <a:p>
            <a:pPr algn="ctr">
              <a:lnSpc>
                <a:spcPts val="2994"/>
              </a:lnSpc>
            </a:pPr>
            <a:r>
              <a:rPr lang="en-US" sz="2153">
                <a:solidFill>
                  <a:srgbClr val="000000"/>
                </a:solidFill>
                <a:latin typeface="DM Sans"/>
              </a:rPr>
              <a:t>Variables</a:t>
            </a:r>
          </a:p>
        </p:txBody>
      </p:sp>
      <p:sp>
        <p:nvSpPr>
          <p:cNvPr name="TextBox 35" id="35"/>
          <p:cNvSpPr txBox="true"/>
          <p:nvPr/>
        </p:nvSpPr>
        <p:spPr>
          <a:xfrm rot="0">
            <a:off x="9144000" y="7098975"/>
            <a:ext cx="3176857" cy="357600"/>
          </a:xfrm>
          <a:prstGeom prst="rect">
            <a:avLst/>
          </a:prstGeom>
        </p:spPr>
        <p:txBody>
          <a:bodyPr anchor="t" rtlCol="false" tIns="0" lIns="0" bIns="0" rIns="0">
            <a:spAutoFit/>
          </a:bodyPr>
          <a:lstStyle/>
          <a:p>
            <a:pPr algn="ctr">
              <a:lnSpc>
                <a:spcPts val="2994"/>
              </a:lnSpc>
            </a:pPr>
            <a:r>
              <a:rPr lang="en-US" sz="2153">
                <a:solidFill>
                  <a:srgbClr val="000000"/>
                </a:solidFill>
                <a:latin typeface="DM Sans"/>
              </a:rPr>
              <a:t>Conclusion</a:t>
            </a:r>
          </a:p>
        </p:txBody>
      </p:sp>
      <p:grpSp>
        <p:nvGrpSpPr>
          <p:cNvPr name="Group 36" id="36"/>
          <p:cNvGrpSpPr/>
          <p:nvPr/>
        </p:nvGrpSpPr>
        <p:grpSpPr>
          <a:xfrm rot="0">
            <a:off x="15497713" y="-2040281"/>
            <a:ext cx="4080561" cy="408056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85B1DC"/>
            </a:solidFill>
            <a:ln cap="sq">
              <a:noFill/>
              <a:prstDash val="solid"/>
              <a:miter/>
            </a:ln>
          </p:spPr>
        </p:sp>
        <p:sp>
          <p:nvSpPr>
            <p:cNvPr name="TextBox 38" id="38"/>
            <p:cNvSpPr txBox="true"/>
            <p:nvPr/>
          </p:nvSpPr>
          <p:spPr>
            <a:xfrm>
              <a:off x="63500" y="34925"/>
              <a:ext cx="685800" cy="7143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39" id="39"/>
          <p:cNvGrpSpPr/>
          <p:nvPr/>
        </p:nvGrpSpPr>
        <p:grpSpPr>
          <a:xfrm rot="2787083">
            <a:off x="-896880" y="8174296"/>
            <a:ext cx="3469263" cy="3469263"/>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85B1DC"/>
            </a:solidFill>
            <a:ln cap="sq">
              <a:noFill/>
              <a:prstDash val="solid"/>
              <a:miter/>
            </a:ln>
          </p:spPr>
        </p:sp>
        <p:sp>
          <p:nvSpPr>
            <p:cNvPr name="TextBox 41" id="41"/>
            <p:cNvSpPr txBox="true"/>
            <p:nvPr/>
          </p:nvSpPr>
          <p:spPr>
            <a:xfrm>
              <a:off x="63500" y="34925"/>
              <a:ext cx="685800" cy="7143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42" id="42"/>
          <p:cNvSpPr txBox="true"/>
          <p:nvPr/>
        </p:nvSpPr>
        <p:spPr>
          <a:xfrm rot="0">
            <a:off x="5853391" y="2288898"/>
            <a:ext cx="6581218" cy="1118927"/>
          </a:xfrm>
          <a:prstGeom prst="rect">
            <a:avLst/>
          </a:prstGeom>
        </p:spPr>
        <p:txBody>
          <a:bodyPr anchor="t" rtlCol="false" tIns="0" lIns="0" bIns="0" rIns="0">
            <a:spAutoFit/>
          </a:bodyPr>
          <a:lstStyle/>
          <a:p>
            <a:pPr algn="ctr">
              <a:lnSpc>
                <a:spcPts val="7850"/>
              </a:lnSpc>
            </a:pPr>
            <a:r>
              <a:rPr lang="en-US" sz="7696">
                <a:solidFill>
                  <a:srgbClr val="000000"/>
                </a:solidFill>
                <a:latin typeface="Poppins Bold"/>
              </a:rPr>
              <a:t>Overview</a:t>
            </a:r>
          </a:p>
        </p:txBody>
      </p:sp>
      <p:grpSp>
        <p:nvGrpSpPr>
          <p:cNvPr name="Group 43" id="43"/>
          <p:cNvGrpSpPr/>
          <p:nvPr/>
        </p:nvGrpSpPr>
        <p:grpSpPr>
          <a:xfrm rot="5400000">
            <a:off x="13167293" y="-1301720"/>
            <a:ext cx="2330420" cy="2330420"/>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85B1DC"/>
            </a:solidFill>
            <a:ln cap="sq">
              <a:noFill/>
              <a:prstDash val="solid"/>
              <a:miter/>
            </a:ln>
          </p:spPr>
        </p:sp>
        <p:sp>
          <p:nvSpPr>
            <p:cNvPr name="TextBox 45" id="45"/>
            <p:cNvSpPr txBox="true"/>
            <p:nvPr/>
          </p:nvSpPr>
          <p:spPr>
            <a:xfrm>
              <a:off x="63500" y="34925"/>
              <a:ext cx="685800" cy="714375"/>
            </a:xfrm>
            <a:prstGeom prst="rect">
              <a:avLst/>
            </a:prstGeom>
          </p:spPr>
          <p:txBody>
            <a:bodyPr anchor="ctr" rtlCol="false" tIns="50800" lIns="50800" bIns="50800" rIns="50800"/>
            <a:lstStyle/>
            <a:p>
              <a:pPr algn="ctr" marL="0" indent="0" lvl="0">
                <a:lnSpc>
                  <a:spcPts val="2590"/>
                </a:lnSpc>
                <a:spcBef>
                  <a:spcPct val="0"/>
                </a:spcBef>
              </a:pPr>
            </a:p>
          </p:txBody>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2975821" y="3365643"/>
            <a:ext cx="4834831" cy="4897616"/>
            <a:chOff x="0" y="0"/>
            <a:chExt cx="1273371" cy="1289907"/>
          </a:xfrm>
        </p:grpSpPr>
        <p:sp>
          <p:nvSpPr>
            <p:cNvPr name="Freeform 3" id="3"/>
            <p:cNvSpPr/>
            <p:nvPr/>
          </p:nvSpPr>
          <p:spPr>
            <a:xfrm flipH="false" flipV="false" rot="0">
              <a:off x="0" y="0"/>
              <a:ext cx="1273371" cy="1289907"/>
            </a:xfrm>
            <a:custGeom>
              <a:avLst/>
              <a:gdLst/>
              <a:ahLst/>
              <a:cxnLst/>
              <a:rect r="r" b="b" t="t" l="l"/>
              <a:pathLst>
                <a:path h="1289907" w="1273371">
                  <a:moveTo>
                    <a:pt x="48038" y="0"/>
                  </a:moveTo>
                  <a:lnTo>
                    <a:pt x="1225333" y="0"/>
                  </a:lnTo>
                  <a:cubicBezTo>
                    <a:pt x="1251864" y="0"/>
                    <a:pt x="1273371" y="21508"/>
                    <a:pt x="1273371" y="48038"/>
                  </a:cubicBezTo>
                  <a:lnTo>
                    <a:pt x="1273371" y="1241869"/>
                  </a:lnTo>
                  <a:cubicBezTo>
                    <a:pt x="1273371" y="1254609"/>
                    <a:pt x="1268310" y="1266828"/>
                    <a:pt x="1259301" y="1275837"/>
                  </a:cubicBezTo>
                  <a:cubicBezTo>
                    <a:pt x="1250292" y="1284846"/>
                    <a:pt x="1238073" y="1289907"/>
                    <a:pt x="1225333" y="1289907"/>
                  </a:cubicBezTo>
                  <a:lnTo>
                    <a:pt x="48038" y="1289907"/>
                  </a:lnTo>
                  <a:cubicBezTo>
                    <a:pt x="35298" y="1289907"/>
                    <a:pt x="23079" y="1284846"/>
                    <a:pt x="14070" y="1275837"/>
                  </a:cubicBezTo>
                  <a:cubicBezTo>
                    <a:pt x="5061" y="1266828"/>
                    <a:pt x="0" y="1254609"/>
                    <a:pt x="0" y="1241869"/>
                  </a:cubicBezTo>
                  <a:lnTo>
                    <a:pt x="0" y="48038"/>
                  </a:lnTo>
                  <a:cubicBezTo>
                    <a:pt x="0" y="35298"/>
                    <a:pt x="5061" y="23079"/>
                    <a:pt x="14070" y="14070"/>
                  </a:cubicBezTo>
                  <a:cubicBezTo>
                    <a:pt x="23079" y="5061"/>
                    <a:pt x="35298" y="0"/>
                    <a:pt x="48038" y="0"/>
                  </a:cubicBezTo>
                  <a:close/>
                </a:path>
              </a:pathLst>
            </a:custGeom>
            <a:solidFill>
              <a:srgbClr val="94B8AB"/>
            </a:solidFill>
          </p:spPr>
        </p:sp>
        <p:sp>
          <p:nvSpPr>
            <p:cNvPr name="TextBox 4" id="4"/>
            <p:cNvSpPr txBox="true"/>
            <p:nvPr/>
          </p:nvSpPr>
          <p:spPr>
            <a:xfrm>
              <a:off x="0" y="-47625"/>
              <a:ext cx="1273371" cy="1337532"/>
            </a:xfrm>
            <a:prstGeom prst="rect">
              <a:avLst/>
            </a:prstGeom>
          </p:spPr>
          <p:txBody>
            <a:bodyPr anchor="ctr" rtlCol="false" tIns="50800" lIns="50800" bIns="50800" rIns="50800"/>
            <a:lstStyle/>
            <a:p>
              <a:pPr algn="ctr">
                <a:lnSpc>
                  <a:spcPts val="3336"/>
                </a:lnSpc>
              </a:pPr>
            </a:p>
          </p:txBody>
        </p:sp>
      </p:grpSp>
      <p:sp>
        <p:nvSpPr>
          <p:cNvPr name="TextBox 5" id="5"/>
          <p:cNvSpPr txBox="true"/>
          <p:nvPr/>
        </p:nvSpPr>
        <p:spPr>
          <a:xfrm rot="0">
            <a:off x="4777613" y="784722"/>
            <a:ext cx="7418556" cy="1285875"/>
          </a:xfrm>
          <a:prstGeom prst="rect">
            <a:avLst/>
          </a:prstGeom>
        </p:spPr>
        <p:txBody>
          <a:bodyPr anchor="t" rtlCol="false" tIns="0" lIns="0" bIns="0" rIns="0">
            <a:spAutoFit/>
          </a:bodyPr>
          <a:lstStyle/>
          <a:p>
            <a:pPr algn="ctr">
              <a:lnSpc>
                <a:spcPts val="9900"/>
              </a:lnSpc>
            </a:pPr>
            <a:r>
              <a:rPr lang="en-US" sz="9000">
                <a:solidFill>
                  <a:srgbClr val="040404"/>
                </a:solidFill>
                <a:latin typeface="Garet ExtraBold"/>
              </a:rPr>
              <a:t>Conclusion</a:t>
            </a:r>
          </a:p>
        </p:txBody>
      </p:sp>
      <p:grpSp>
        <p:nvGrpSpPr>
          <p:cNvPr name="Group 6" id="6"/>
          <p:cNvGrpSpPr/>
          <p:nvPr/>
        </p:nvGrpSpPr>
        <p:grpSpPr>
          <a:xfrm rot="0">
            <a:off x="17859375" y="-267806"/>
            <a:ext cx="593949" cy="10899628"/>
            <a:chOff x="0" y="0"/>
            <a:chExt cx="156431" cy="2870684"/>
          </a:xfrm>
        </p:grpSpPr>
        <p:sp>
          <p:nvSpPr>
            <p:cNvPr name="Freeform 7" id="7"/>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4F826F"/>
            </a:solidFill>
          </p:spPr>
        </p:sp>
        <p:sp>
          <p:nvSpPr>
            <p:cNvPr name="TextBox 8" id="8"/>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grpSp>
        <p:nvGrpSpPr>
          <p:cNvPr name="Group 9" id="9"/>
          <p:cNvGrpSpPr/>
          <p:nvPr/>
        </p:nvGrpSpPr>
        <p:grpSpPr>
          <a:xfrm rot="0">
            <a:off x="10182581" y="3365643"/>
            <a:ext cx="4524182" cy="4897616"/>
            <a:chOff x="0" y="0"/>
            <a:chExt cx="1191554" cy="1289907"/>
          </a:xfrm>
        </p:grpSpPr>
        <p:sp>
          <p:nvSpPr>
            <p:cNvPr name="Freeform 10" id="10"/>
            <p:cNvSpPr/>
            <p:nvPr/>
          </p:nvSpPr>
          <p:spPr>
            <a:xfrm flipH="false" flipV="false" rot="0">
              <a:off x="0" y="0"/>
              <a:ext cx="1191554" cy="1289907"/>
            </a:xfrm>
            <a:custGeom>
              <a:avLst/>
              <a:gdLst/>
              <a:ahLst/>
              <a:cxnLst/>
              <a:rect r="r" b="b" t="t" l="l"/>
              <a:pathLst>
                <a:path h="1289907" w="1191554">
                  <a:moveTo>
                    <a:pt x="51337" y="0"/>
                  </a:moveTo>
                  <a:lnTo>
                    <a:pt x="1140217" y="0"/>
                  </a:lnTo>
                  <a:cubicBezTo>
                    <a:pt x="1168570" y="0"/>
                    <a:pt x="1191554" y="22984"/>
                    <a:pt x="1191554" y="51337"/>
                  </a:cubicBezTo>
                  <a:lnTo>
                    <a:pt x="1191554" y="1238570"/>
                  </a:lnTo>
                  <a:cubicBezTo>
                    <a:pt x="1191554" y="1252185"/>
                    <a:pt x="1186145" y="1265243"/>
                    <a:pt x="1176518" y="1274871"/>
                  </a:cubicBezTo>
                  <a:cubicBezTo>
                    <a:pt x="1166890" y="1284498"/>
                    <a:pt x="1153832" y="1289907"/>
                    <a:pt x="1140217" y="1289907"/>
                  </a:cubicBezTo>
                  <a:lnTo>
                    <a:pt x="51337" y="1289907"/>
                  </a:lnTo>
                  <a:cubicBezTo>
                    <a:pt x="37722" y="1289907"/>
                    <a:pt x="24664" y="1284498"/>
                    <a:pt x="15036" y="1274871"/>
                  </a:cubicBezTo>
                  <a:cubicBezTo>
                    <a:pt x="5409" y="1265243"/>
                    <a:pt x="0" y="1252185"/>
                    <a:pt x="0" y="1238570"/>
                  </a:cubicBezTo>
                  <a:lnTo>
                    <a:pt x="0" y="51337"/>
                  </a:lnTo>
                  <a:cubicBezTo>
                    <a:pt x="0" y="37722"/>
                    <a:pt x="5409" y="24664"/>
                    <a:pt x="15036" y="15036"/>
                  </a:cubicBezTo>
                  <a:cubicBezTo>
                    <a:pt x="24664" y="5409"/>
                    <a:pt x="37722" y="0"/>
                    <a:pt x="51337" y="0"/>
                  </a:cubicBezTo>
                  <a:close/>
                </a:path>
              </a:pathLst>
            </a:custGeom>
            <a:solidFill>
              <a:srgbClr val="94B8AB"/>
            </a:solidFill>
          </p:spPr>
        </p:sp>
        <p:sp>
          <p:nvSpPr>
            <p:cNvPr name="TextBox 11" id="11"/>
            <p:cNvSpPr txBox="true"/>
            <p:nvPr/>
          </p:nvSpPr>
          <p:spPr>
            <a:xfrm>
              <a:off x="0" y="-66675"/>
              <a:ext cx="1191554" cy="1356582"/>
            </a:xfrm>
            <a:prstGeom prst="rect">
              <a:avLst/>
            </a:prstGeom>
          </p:spPr>
          <p:txBody>
            <a:bodyPr anchor="ctr" rtlCol="false" tIns="50800" lIns="50800" bIns="50800" rIns="50800"/>
            <a:lstStyle/>
            <a:p>
              <a:pPr algn="ctr">
                <a:lnSpc>
                  <a:spcPts val="3752"/>
                </a:lnSpc>
              </a:pPr>
              <a:r>
                <a:rPr lang="en-US" sz="2699">
                  <a:solidFill>
                    <a:srgbClr val="000000"/>
                  </a:solidFill>
                  <a:latin typeface="Arimo"/>
                </a:rPr>
                <a:t>2. R&amp;D PLAYS A SIGNIFICANT ROLE IN  PROFIT, BUT THERE ARE  </a:t>
              </a:r>
              <a:r>
                <a:rPr lang="en-US" sz="2699">
                  <a:solidFill>
                    <a:srgbClr val="000000"/>
                  </a:solidFill>
                  <a:latin typeface="Arimo"/>
                </a:rPr>
                <a:t>other important factors THAT WE HAVE INCLUDE IN this model, such as ADMINISTRATION, MARKETING,ETC.</a:t>
              </a:r>
            </a:p>
          </p:txBody>
        </p:sp>
      </p:grpSp>
      <p:sp>
        <p:nvSpPr>
          <p:cNvPr name="TextBox 12" id="12"/>
          <p:cNvSpPr txBox="true"/>
          <p:nvPr/>
        </p:nvSpPr>
        <p:spPr>
          <a:xfrm rot="0">
            <a:off x="3671146" y="4113477"/>
            <a:ext cx="3777011" cy="3079115"/>
          </a:xfrm>
          <a:prstGeom prst="rect">
            <a:avLst/>
          </a:prstGeom>
        </p:spPr>
        <p:txBody>
          <a:bodyPr anchor="t" rtlCol="false" tIns="0" lIns="0" bIns="0" rIns="0">
            <a:spAutoFit/>
          </a:bodyPr>
          <a:lstStyle/>
          <a:p>
            <a:pPr algn="ctr">
              <a:lnSpc>
                <a:spcPts val="4059"/>
              </a:lnSpc>
            </a:pPr>
            <a:r>
              <a:rPr lang="en-US" sz="2899">
                <a:solidFill>
                  <a:srgbClr val="040404"/>
                </a:solidFill>
                <a:latin typeface="Arimo"/>
              </a:rPr>
              <a:t>1. THE MODEL SEEMS TO HAVE A BEST FIT, AS INDICATED BY THE R-SQUARED VALUE OF 0.9113.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sp>
        <p:nvSpPr>
          <p:cNvPr name="TextBox 2" id="2"/>
          <p:cNvSpPr txBox="true"/>
          <p:nvPr/>
        </p:nvSpPr>
        <p:spPr>
          <a:xfrm rot="0">
            <a:off x="0" y="3004339"/>
            <a:ext cx="11896116" cy="2320503"/>
          </a:xfrm>
          <a:prstGeom prst="rect">
            <a:avLst/>
          </a:prstGeom>
        </p:spPr>
        <p:txBody>
          <a:bodyPr anchor="t" rtlCol="false" tIns="0" lIns="0" bIns="0" rIns="0">
            <a:spAutoFit/>
          </a:bodyPr>
          <a:lstStyle/>
          <a:p>
            <a:pPr algn="r">
              <a:lnSpc>
                <a:spcPts val="16450"/>
              </a:lnSpc>
            </a:pPr>
            <a:r>
              <a:rPr lang="en-US" sz="16127">
                <a:solidFill>
                  <a:srgbClr val="85B1DC"/>
                </a:solidFill>
                <a:latin typeface="Poppins Bold"/>
              </a:rPr>
              <a:t>Thankyou !</a:t>
            </a:r>
          </a:p>
        </p:txBody>
      </p:sp>
      <p:sp>
        <p:nvSpPr>
          <p:cNvPr name="Freeform 3" id="3"/>
          <p:cNvSpPr/>
          <p:nvPr/>
        </p:nvSpPr>
        <p:spPr>
          <a:xfrm flipH="false" flipV="false" rot="0">
            <a:off x="6009393" y="-1684997"/>
            <a:ext cx="6269215" cy="4787400"/>
          </a:xfrm>
          <a:custGeom>
            <a:avLst/>
            <a:gdLst/>
            <a:ahLst/>
            <a:cxnLst/>
            <a:rect r="r" b="b" t="t" l="l"/>
            <a:pathLst>
              <a:path h="4787400" w="6269215">
                <a:moveTo>
                  <a:pt x="0" y="0"/>
                </a:moveTo>
                <a:lnTo>
                  <a:pt x="6269214" y="0"/>
                </a:lnTo>
                <a:lnTo>
                  <a:pt x="6269214" y="4787401"/>
                </a:lnTo>
                <a:lnTo>
                  <a:pt x="0" y="4787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944475" y="2859471"/>
            <a:ext cx="4314825" cy="6398829"/>
            <a:chOff x="0" y="0"/>
            <a:chExt cx="5753100" cy="8531772"/>
          </a:xfrm>
        </p:grpSpPr>
        <p:grpSp>
          <p:nvGrpSpPr>
            <p:cNvPr name="Group 5" id="5"/>
            <p:cNvGrpSpPr>
              <a:grpSpLocks noChangeAspect="true"/>
            </p:cNvGrpSpPr>
            <p:nvPr/>
          </p:nvGrpSpPr>
          <p:grpSpPr>
            <a:xfrm rot="0">
              <a:off x="0" y="0"/>
              <a:ext cx="5753100" cy="5753077"/>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5826" t="-24480" r="-10621" b="-30783"/>
                </a:stretch>
              </a:blipFill>
            </p:spPr>
          </p:sp>
        </p:grpSp>
        <p:sp>
          <p:nvSpPr>
            <p:cNvPr name="TextBox 7" id="7"/>
            <p:cNvSpPr txBox="true"/>
            <p:nvPr/>
          </p:nvSpPr>
          <p:spPr>
            <a:xfrm rot="0">
              <a:off x="176995" y="7081698"/>
              <a:ext cx="5399109" cy="1450074"/>
            </a:xfrm>
            <a:prstGeom prst="rect">
              <a:avLst/>
            </a:prstGeom>
          </p:spPr>
          <p:txBody>
            <a:bodyPr anchor="t" rtlCol="false" tIns="0" lIns="0" bIns="0" rIns="0">
              <a:spAutoFit/>
            </a:bodyPr>
            <a:lstStyle/>
            <a:p>
              <a:pPr algn="ctr">
                <a:lnSpc>
                  <a:spcPts val="4399"/>
                </a:lnSpc>
              </a:pPr>
              <a:r>
                <a:rPr lang="en-US" sz="3142">
                  <a:solidFill>
                    <a:srgbClr val="414248"/>
                  </a:solidFill>
                  <a:latin typeface="Poppins"/>
                </a:rPr>
                <a:t>86032200036</a:t>
              </a:r>
            </a:p>
            <a:p>
              <a:pPr algn="ctr">
                <a:lnSpc>
                  <a:spcPts val="4399"/>
                </a:lnSpc>
                <a:spcBef>
                  <a:spcPct val="0"/>
                </a:spcBef>
              </a:pPr>
              <a:r>
                <a:rPr lang="en-US" sz="3142">
                  <a:solidFill>
                    <a:srgbClr val="414248"/>
                  </a:solidFill>
                  <a:latin typeface="Poppins"/>
                </a:rPr>
                <a:t>D023</a:t>
              </a:r>
            </a:p>
          </p:txBody>
        </p:sp>
        <p:sp>
          <p:nvSpPr>
            <p:cNvPr name="TextBox 8" id="8"/>
            <p:cNvSpPr txBox="true"/>
            <p:nvPr/>
          </p:nvSpPr>
          <p:spPr>
            <a:xfrm rot="0">
              <a:off x="176995" y="6386716"/>
              <a:ext cx="5399109" cy="823163"/>
            </a:xfrm>
            <a:prstGeom prst="rect">
              <a:avLst/>
            </a:prstGeom>
          </p:spPr>
          <p:txBody>
            <a:bodyPr anchor="t" rtlCol="false" tIns="0" lIns="0" bIns="0" rIns="0">
              <a:spAutoFit/>
            </a:bodyPr>
            <a:lstStyle/>
            <a:p>
              <a:pPr algn="ctr" marL="0" indent="0" lvl="0">
                <a:lnSpc>
                  <a:spcPts val="4870"/>
                </a:lnSpc>
              </a:pPr>
              <a:r>
                <a:rPr lang="en-US" sz="3746" spc="-112">
                  <a:solidFill>
                    <a:srgbClr val="414248"/>
                  </a:solidFill>
                  <a:latin typeface="Poppins Ultra-Bold"/>
                </a:rPr>
                <a:t>Preet Jain</a:t>
              </a:r>
            </a:p>
          </p:txBody>
        </p:sp>
      </p:grpSp>
      <p:sp>
        <p:nvSpPr>
          <p:cNvPr name="TextBox 9" id="9"/>
          <p:cNvSpPr txBox="true"/>
          <p:nvPr/>
        </p:nvSpPr>
        <p:spPr>
          <a:xfrm rot="0">
            <a:off x="1028700" y="6629407"/>
            <a:ext cx="12925955" cy="727075"/>
          </a:xfrm>
          <a:prstGeom prst="rect">
            <a:avLst/>
          </a:prstGeom>
        </p:spPr>
        <p:txBody>
          <a:bodyPr anchor="t" rtlCol="false" tIns="0" lIns="0" bIns="0" rIns="0">
            <a:spAutoFit/>
          </a:bodyPr>
          <a:lstStyle/>
          <a:p>
            <a:pPr algn="ctr">
              <a:lnSpc>
                <a:spcPts val="5600"/>
              </a:lnSpc>
            </a:pPr>
            <a:r>
              <a:rPr lang="en-US" sz="4000">
                <a:solidFill>
                  <a:srgbClr val="FFA500"/>
                </a:solidFill>
                <a:latin typeface="Poppins Bold"/>
              </a:rPr>
              <a:t>presented by</a:t>
            </a:r>
          </a:p>
        </p:txBody>
      </p:sp>
      <p:sp>
        <p:nvSpPr>
          <p:cNvPr name="AutoShape 10" id="10"/>
          <p:cNvSpPr/>
          <p:nvPr/>
        </p:nvSpPr>
        <p:spPr>
          <a:xfrm>
            <a:off x="10207870" y="7035807"/>
            <a:ext cx="1688246" cy="0"/>
          </a:xfrm>
          <a:prstGeom prst="line">
            <a:avLst/>
          </a:prstGeom>
          <a:ln cap="flat" w="38100">
            <a:solidFill>
              <a:srgbClr val="2E266D"/>
            </a:solidFill>
            <a:prstDash val="solid"/>
            <a:headEnd type="none" len="sm" w="sm"/>
            <a:tailEnd type="none" len="sm" w="sm"/>
          </a:ln>
        </p:spPr>
      </p:sp>
      <p:sp>
        <p:nvSpPr>
          <p:cNvPr name="AutoShape 11" id="11"/>
          <p:cNvSpPr/>
          <p:nvPr/>
        </p:nvSpPr>
        <p:spPr>
          <a:xfrm>
            <a:off x="2835431" y="7054857"/>
            <a:ext cx="1688246" cy="0"/>
          </a:xfrm>
          <a:prstGeom prst="line">
            <a:avLst/>
          </a:prstGeom>
          <a:ln cap="flat" w="38100">
            <a:solidFill>
              <a:srgbClr val="2E266D"/>
            </a:solidFill>
            <a:prstDash val="solid"/>
            <a:headEnd type="none" len="sm" w="sm"/>
            <a:tailEnd type="none" len="sm" w="sm"/>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sp>
        <p:nvSpPr>
          <p:cNvPr name="TextBox 2" id="2"/>
          <p:cNvSpPr txBox="true"/>
          <p:nvPr/>
        </p:nvSpPr>
        <p:spPr>
          <a:xfrm rot="0">
            <a:off x="6263008" y="3796969"/>
            <a:ext cx="9541496" cy="4750929"/>
          </a:xfrm>
          <a:prstGeom prst="rect">
            <a:avLst/>
          </a:prstGeom>
        </p:spPr>
        <p:txBody>
          <a:bodyPr anchor="t" rtlCol="false" tIns="0" lIns="0" bIns="0" rIns="0">
            <a:spAutoFit/>
          </a:bodyPr>
          <a:lstStyle/>
          <a:p>
            <a:pPr algn="just">
              <a:lnSpc>
                <a:spcPts val="5420"/>
              </a:lnSpc>
            </a:pPr>
            <a:r>
              <a:rPr lang="en-US" sz="3387">
                <a:solidFill>
                  <a:srgbClr val="2E2E2E"/>
                </a:solidFill>
                <a:latin typeface="Poppins"/>
              </a:rPr>
              <a:t>I would like to express my sincere gratitude to</a:t>
            </a:r>
            <a:r>
              <a:rPr lang="en-US" sz="3387">
                <a:solidFill>
                  <a:srgbClr val="2E2E2E"/>
                </a:solidFill>
                <a:latin typeface="Poppins Bold"/>
              </a:rPr>
              <a:t> Dr. Suresh Pathare</a:t>
            </a:r>
            <a:r>
              <a:rPr lang="en-US" sz="3387">
                <a:solidFill>
                  <a:srgbClr val="2E2E2E"/>
                </a:solidFill>
                <a:latin typeface="Poppins"/>
                <a:ea typeface="Poppins"/>
              </a:rPr>
              <a:t> for his outstanding instruction in regression analysis. His clear explanations and engaging lectures helped me develop a strong foundation in this field. His expertise and insights we﻿re essential for my project's satisfactory results.</a:t>
            </a:r>
          </a:p>
        </p:txBody>
      </p:sp>
      <p:sp>
        <p:nvSpPr>
          <p:cNvPr name="Freeform 3" id="3"/>
          <p:cNvSpPr/>
          <p:nvPr/>
        </p:nvSpPr>
        <p:spPr>
          <a:xfrm flipH="false" flipV="false" rot="-1186507">
            <a:off x="15252654" y="-643036"/>
            <a:ext cx="3053819" cy="3388426"/>
          </a:xfrm>
          <a:custGeom>
            <a:avLst/>
            <a:gdLst/>
            <a:ahLst/>
            <a:cxnLst/>
            <a:rect r="r" b="b" t="t" l="l"/>
            <a:pathLst>
              <a:path h="3388426" w="3053819">
                <a:moveTo>
                  <a:pt x="0" y="0"/>
                </a:moveTo>
                <a:lnTo>
                  <a:pt x="3053819" y="0"/>
                </a:lnTo>
                <a:lnTo>
                  <a:pt x="3053819" y="3388426"/>
                </a:lnTo>
                <a:lnTo>
                  <a:pt x="0" y="3388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658757" y="2626426"/>
            <a:ext cx="10145747" cy="1118927"/>
          </a:xfrm>
          <a:prstGeom prst="rect">
            <a:avLst/>
          </a:prstGeom>
        </p:spPr>
        <p:txBody>
          <a:bodyPr anchor="t" rtlCol="false" tIns="0" lIns="0" bIns="0" rIns="0">
            <a:spAutoFit/>
          </a:bodyPr>
          <a:lstStyle/>
          <a:p>
            <a:pPr algn="r">
              <a:lnSpc>
                <a:spcPts val="7850"/>
              </a:lnSpc>
            </a:pPr>
            <a:r>
              <a:rPr lang="en-US" sz="7696">
                <a:solidFill>
                  <a:srgbClr val="000000"/>
                </a:solidFill>
                <a:latin typeface="Poppins Bold"/>
              </a:rPr>
              <a:t>Acknowledgement</a:t>
            </a:r>
          </a:p>
        </p:txBody>
      </p:sp>
      <p:sp>
        <p:nvSpPr>
          <p:cNvPr name="Freeform 5" id="5"/>
          <p:cNvSpPr/>
          <p:nvPr/>
        </p:nvSpPr>
        <p:spPr>
          <a:xfrm flipH="false" flipV="false" rot="0">
            <a:off x="340025" y="915675"/>
            <a:ext cx="5364853" cy="9595058"/>
          </a:xfrm>
          <a:custGeom>
            <a:avLst/>
            <a:gdLst/>
            <a:ahLst/>
            <a:cxnLst/>
            <a:rect r="r" b="b" t="t" l="l"/>
            <a:pathLst>
              <a:path h="9595058" w="5364853">
                <a:moveTo>
                  <a:pt x="0" y="0"/>
                </a:moveTo>
                <a:lnTo>
                  <a:pt x="5364854" y="0"/>
                </a:lnTo>
                <a:lnTo>
                  <a:pt x="5364854" y="9595058"/>
                </a:lnTo>
                <a:lnTo>
                  <a:pt x="0" y="9595058"/>
                </a:lnTo>
                <a:lnTo>
                  <a:pt x="0" y="0"/>
                </a:lnTo>
                <a:close/>
              </a:path>
            </a:pathLst>
          </a:custGeom>
          <a:blipFill>
            <a:blip r:embed="rId4"/>
            <a:stretch>
              <a:fillRect l="-101501" t="-50219"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grpSp>
        <p:nvGrpSpPr>
          <p:cNvPr name="Group 2" id="2"/>
          <p:cNvGrpSpPr/>
          <p:nvPr/>
        </p:nvGrpSpPr>
        <p:grpSpPr>
          <a:xfrm rot="0">
            <a:off x="-3022008" y="1261770"/>
            <a:ext cx="15526919" cy="7763460"/>
            <a:chOff x="0" y="0"/>
            <a:chExt cx="812800" cy="406400"/>
          </a:xfrm>
        </p:grpSpPr>
        <p:sp>
          <p:nvSpPr>
            <p:cNvPr name="Freeform 3" id="3"/>
            <p:cNvSpPr/>
            <p:nvPr/>
          </p:nvSpPr>
          <p:spPr>
            <a:xfrm flipH="false" flipV="false" rot="0">
              <a:off x="0" y="0"/>
              <a:ext cx="812800" cy="406400"/>
            </a:xfrm>
            <a:custGeom>
              <a:avLst/>
              <a:gdLst/>
              <a:ahLst/>
              <a:cxnLst/>
              <a:rect r="r" b="b" t="t" l="l"/>
              <a:pathLst>
                <a:path h="406400" w="812800">
                  <a:moveTo>
                    <a:pt x="812800" y="0"/>
                  </a:moveTo>
                  <a:lnTo>
                    <a:pt x="0" y="0"/>
                  </a:lnTo>
                  <a:lnTo>
                    <a:pt x="101600" y="203200"/>
                  </a:lnTo>
                  <a:lnTo>
                    <a:pt x="0" y="406400"/>
                  </a:lnTo>
                  <a:lnTo>
                    <a:pt x="812800" y="406400"/>
                  </a:lnTo>
                  <a:lnTo>
                    <a:pt x="711200" y="203200"/>
                  </a:lnTo>
                  <a:lnTo>
                    <a:pt x="812800" y="0"/>
                  </a:lnTo>
                  <a:close/>
                </a:path>
              </a:pathLst>
            </a:custGeom>
            <a:solidFill>
              <a:srgbClr val="85B1DC"/>
            </a:solidFill>
            <a:ln cap="sq">
              <a:noFill/>
              <a:prstDash val="solid"/>
              <a:miter/>
            </a:ln>
          </p:spPr>
        </p:sp>
        <p:sp>
          <p:nvSpPr>
            <p:cNvPr name="TextBox 4" id="4"/>
            <p:cNvSpPr txBox="true"/>
            <p:nvPr/>
          </p:nvSpPr>
          <p:spPr>
            <a:xfrm>
              <a:off x="88900" y="-28575"/>
              <a:ext cx="635000" cy="434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Freeform 5" id="5"/>
          <p:cNvSpPr/>
          <p:nvPr/>
        </p:nvSpPr>
        <p:spPr>
          <a:xfrm flipH="false" flipV="false" rot="0">
            <a:off x="13024527" y="2423359"/>
            <a:ext cx="5263473" cy="5440282"/>
          </a:xfrm>
          <a:custGeom>
            <a:avLst/>
            <a:gdLst/>
            <a:ahLst/>
            <a:cxnLst/>
            <a:rect r="r" b="b" t="t" l="l"/>
            <a:pathLst>
              <a:path h="5440282" w="5263473">
                <a:moveTo>
                  <a:pt x="0" y="0"/>
                </a:moveTo>
                <a:lnTo>
                  <a:pt x="5263473" y="0"/>
                </a:lnTo>
                <a:lnTo>
                  <a:pt x="5263473" y="5440282"/>
                </a:lnTo>
                <a:lnTo>
                  <a:pt x="0" y="5440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23630" y="2002143"/>
            <a:ext cx="11581281" cy="819150"/>
          </a:xfrm>
          <a:prstGeom prst="rect">
            <a:avLst/>
          </a:prstGeom>
        </p:spPr>
        <p:txBody>
          <a:bodyPr anchor="t" rtlCol="false" tIns="0" lIns="0" bIns="0" rIns="0">
            <a:spAutoFit/>
          </a:bodyPr>
          <a:lstStyle/>
          <a:p>
            <a:pPr algn="l" marL="0" indent="0" lvl="0">
              <a:lnSpc>
                <a:spcPts val="6035"/>
              </a:lnSpc>
              <a:spcBef>
                <a:spcPct val="0"/>
              </a:spcBef>
            </a:pPr>
            <a:r>
              <a:rPr lang="en-US" sz="5029">
                <a:solidFill>
                  <a:srgbClr val="2E2E2E"/>
                </a:solidFill>
                <a:latin typeface="Poppins Bold"/>
              </a:rPr>
              <a:t>What is Regression Analysis?</a:t>
            </a:r>
          </a:p>
        </p:txBody>
      </p:sp>
      <p:sp>
        <p:nvSpPr>
          <p:cNvPr name="TextBox 7" id="7"/>
          <p:cNvSpPr txBox="true"/>
          <p:nvPr/>
        </p:nvSpPr>
        <p:spPr>
          <a:xfrm rot="0">
            <a:off x="379552" y="3877601"/>
            <a:ext cx="10434957" cy="4077055"/>
          </a:xfrm>
          <a:prstGeom prst="rect">
            <a:avLst/>
          </a:prstGeom>
        </p:spPr>
        <p:txBody>
          <a:bodyPr anchor="t" rtlCol="false" tIns="0" lIns="0" bIns="0" rIns="0">
            <a:spAutoFit/>
          </a:bodyPr>
          <a:lstStyle/>
          <a:p>
            <a:pPr marL="655932" indent="-327966" lvl="1">
              <a:lnSpc>
                <a:spcPts val="4617"/>
              </a:lnSpc>
              <a:buFont typeface="Arial"/>
              <a:buChar char="•"/>
            </a:pPr>
            <a:r>
              <a:rPr lang="en-US" sz="3038">
                <a:solidFill>
                  <a:srgbClr val="2E2E2E"/>
                </a:solidFill>
                <a:latin typeface="Poppins"/>
              </a:rPr>
              <a:t>Regression analysis is a simple and statistical method to understand and quantify the relationship between two variables or more.</a:t>
            </a:r>
          </a:p>
          <a:p>
            <a:pPr marL="655932" indent="-327966" lvl="1">
              <a:lnSpc>
                <a:spcPts val="4617"/>
              </a:lnSpc>
              <a:buFont typeface="Arial"/>
              <a:buChar char="•"/>
            </a:pPr>
            <a:r>
              <a:rPr lang="en-US" sz="3038">
                <a:solidFill>
                  <a:srgbClr val="2E2E2E"/>
                </a:solidFill>
                <a:latin typeface="Poppins"/>
              </a:rPr>
              <a:t>It's like finding a mathematical formula that best fits the data and allows to make predictions or understand the impact of different factors on an outcome.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grpSp>
        <p:nvGrpSpPr>
          <p:cNvPr name="Group 2" id="2"/>
          <p:cNvGrpSpPr/>
          <p:nvPr/>
        </p:nvGrpSpPr>
        <p:grpSpPr>
          <a:xfrm rot="0">
            <a:off x="6482717" y="5143500"/>
            <a:ext cx="4558177" cy="4153929"/>
            <a:chOff x="0" y="0"/>
            <a:chExt cx="3778222" cy="3443145"/>
          </a:xfrm>
        </p:grpSpPr>
        <p:sp>
          <p:nvSpPr>
            <p:cNvPr name="Freeform 3" id="3"/>
            <p:cNvSpPr/>
            <p:nvPr/>
          </p:nvSpPr>
          <p:spPr>
            <a:xfrm flipH="false" flipV="false" rot="0">
              <a:off x="0" y="0"/>
              <a:ext cx="3778231" cy="3443231"/>
            </a:xfrm>
            <a:custGeom>
              <a:avLst/>
              <a:gdLst/>
              <a:ahLst/>
              <a:cxnLst/>
              <a:rect r="r" b="b" t="t" l="l"/>
              <a:pathLst>
                <a:path h="3443231" w="3778231">
                  <a:moveTo>
                    <a:pt x="3778231" y="3049712"/>
                  </a:moveTo>
                  <a:cubicBezTo>
                    <a:pt x="3778231" y="3279226"/>
                    <a:pt x="3698817" y="3443231"/>
                    <a:pt x="3603560" y="3443231"/>
                  </a:cubicBezTo>
                  <a:cubicBezTo>
                    <a:pt x="174577" y="3443231"/>
                    <a:pt x="174577" y="3443231"/>
                    <a:pt x="174577" y="3443231"/>
                  </a:cubicBezTo>
                  <a:cubicBezTo>
                    <a:pt x="79411" y="3443084"/>
                    <a:pt x="0" y="3279226"/>
                    <a:pt x="0" y="3049712"/>
                  </a:cubicBezTo>
                  <a:cubicBezTo>
                    <a:pt x="0" y="360638"/>
                    <a:pt x="0" y="360638"/>
                    <a:pt x="0" y="360638"/>
                  </a:cubicBezTo>
                  <a:cubicBezTo>
                    <a:pt x="0" y="164046"/>
                    <a:pt x="79411" y="0"/>
                    <a:pt x="174668" y="0"/>
                  </a:cubicBezTo>
                  <a:cubicBezTo>
                    <a:pt x="3603560" y="0"/>
                    <a:pt x="3603560" y="0"/>
                    <a:pt x="3603560" y="0"/>
                  </a:cubicBezTo>
                  <a:cubicBezTo>
                    <a:pt x="3698817" y="0"/>
                    <a:pt x="3778231" y="164046"/>
                    <a:pt x="3778231" y="360638"/>
                  </a:cubicBezTo>
                  <a:lnTo>
                    <a:pt x="3778231" y="3049712"/>
                  </a:lnTo>
                  <a:close/>
                </a:path>
              </a:pathLst>
            </a:custGeom>
            <a:solidFill>
              <a:srgbClr val="FFDDA0"/>
            </a:solidFill>
          </p:spPr>
        </p:sp>
      </p:grpSp>
      <p:grpSp>
        <p:nvGrpSpPr>
          <p:cNvPr name="Group 4" id="4"/>
          <p:cNvGrpSpPr/>
          <p:nvPr/>
        </p:nvGrpSpPr>
        <p:grpSpPr>
          <a:xfrm rot="0">
            <a:off x="6482717" y="5143500"/>
            <a:ext cx="4558177" cy="1175434"/>
            <a:chOff x="0" y="0"/>
            <a:chExt cx="3778222" cy="974304"/>
          </a:xfrm>
        </p:grpSpPr>
        <p:sp>
          <p:nvSpPr>
            <p:cNvPr name="Freeform 5" id="5"/>
            <p:cNvSpPr/>
            <p:nvPr/>
          </p:nvSpPr>
          <p:spPr>
            <a:xfrm flipH="false" flipV="false" rot="0">
              <a:off x="0" y="0"/>
              <a:ext cx="3778231" cy="974344"/>
            </a:xfrm>
            <a:custGeom>
              <a:avLst/>
              <a:gdLst/>
              <a:ahLst/>
              <a:cxnLst/>
              <a:rect r="r" b="b" t="t" l="l"/>
              <a:pathLst>
                <a:path h="974344" w="3778231">
                  <a:moveTo>
                    <a:pt x="3778231" y="974344"/>
                  </a:moveTo>
                  <a:cubicBezTo>
                    <a:pt x="3778231" y="243586"/>
                    <a:pt x="3778231" y="243586"/>
                    <a:pt x="3778231" y="243586"/>
                  </a:cubicBezTo>
                  <a:cubicBezTo>
                    <a:pt x="3778231" y="110744"/>
                    <a:pt x="3698817" y="0"/>
                    <a:pt x="3603560" y="0"/>
                  </a:cubicBezTo>
                  <a:cubicBezTo>
                    <a:pt x="174668" y="0"/>
                    <a:pt x="174668" y="0"/>
                    <a:pt x="174668" y="0"/>
                  </a:cubicBezTo>
                  <a:cubicBezTo>
                    <a:pt x="79411" y="0"/>
                    <a:pt x="0" y="110744"/>
                    <a:pt x="0" y="243586"/>
                  </a:cubicBezTo>
                  <a:cubicBezTo>
                    <a:pt x="0" y="974344"/>
                    <a:pt x="0" y="974344"/>
                    <a:pt x="0" y="974344"/>
                  </a:cubicBezTo>
                  <a:lnTo>
                    <a:pt x="3778231" y="974344"/>
                  </a:lnTo>
                  <a:close/>
                </a:path>
              </a:pathLst>
            </a:custGeom>
            <a:solidFill>
              <a:srgbClr val="85B1DC"/>
            </a:solidFill>
          </p:spPr>
        </p:sp>
      </p:grpSp>
      <p:grpSp>
        <p:nvGrpSpPr>
          <p:cNvPr name="Group 6" id="6"/>
          <p:cNvGrpSpPr/>
          <p:nvPr/>
        </p:nvGrpSpPr>
        <p:grpSpPr>
          <a:xfrm rot="0">
            <a:off x="11830846" y="5143500"/>
            <a:ext cx="4558177" cy="4153929"/>
            <a:chOff x="0" y="0"/>
            <a:chExt cx="3778222" cy="3443145"/>
          </a:xfrm>
        </p:grpSpPr>
        <p:sp>
          <p:nvSpPr>
            <p:cNvPr name="Freeform 7" id="7"/>
            <p:cNvSpPr/>
            <p:nvPr/>
          </p:nvSpPr>
          <p:spPr>
            <a:xfrm flipH="false" flipV="false" rot="0">
              <a:off x="0" y="0"/>
              <a:ext cx="3778231" cy="3443231"/>
            </a:xfrm>
            <a:custGeom>
              <a:avLst/>
              <a:gdLst/>
              <a:ahLst/>
              <a:cxnLst/>
              <a:rect r="r" b="b" t="t" l="l"/>
              <a:pathLst>
                <a:path h="3443231" w="3778231">
                  <a:moveTo>
                    <a:pt x="3778231" y="3049712"/>
                  </a:moveTo>
                  <a:cubicBezTo>
                    <a:pt x="3778231" y="3279226"/>
                    <a:pt x="3698817" y="3443231"/>
                    <a:pt x="3603560" y="3443231"/>
                  </a:cubicBezTo>
                  <a:cubicBezTo>
                    <a:pt x="174577" y="3443231"/>
                    <a:pt x="174577" y="3443231"/>
                    <a:pt x="174577" y="3443231"/>
                  </a:cubicBezTo>
                  <a:cubicBezTo>
                    <a:pt x="79411" y="3443084"/>
                    <a:pt x="0" y="3279226"/>
                    <a:pt x="0" y="3049712"/>
                  </a:cubicBezTo>
                  <a:cubicBezTo>
                    <a:pt x="0" y="360638"/>
                    <a:pt x="0" y="360638"/>
                    <a:pt x="0" y="360638"/>
                  </a:cubicBezTo>
                  <a:cubicBezTo>
                    <a:pt x="0" y="164046"/>
                    <a:pt x="79411" y="0"/>
                    <a:pt x="174668" y="0"/>
                  </a:cubicBezTo>
                  <a:cubicBezTo>
                    <a:pt x="3603560" y="0"/>
                    <a:pt x="3603560" y="0"/>
                    <a:pt x="3603560" y="0"/>
                  </a:cubicBezTo>
                  <a:cubicBezTo>
                    <a:pt x="3698817" y="0"/>
                    <a:pt x="3778231" y="164046"/>
                    <a:pt x="3778231" y="360638"/>
                  </a:cubicBezTo>
                  <a:lnTo>
                    <a:pt x="3778231" y="3049712"/>
                  </a:lnTo>
                  <a:close/>
                </a:path>
              </a:pathLst>
            </a:custGeom>
            <a:solidFill>
              <a:srgbClr val="FFDDA0"/>
            </a:solidFill>
          </p:spPr>
        </p:sp>
      </p:grpSp>
      <p:grpSp>
        <p:nvGrpSpPr>
          <p:cNvPr name="Group 8" id="8"/>
          <p:cNvGrpSpPr/>
          <p:nvPr/>
        </p:nvGrpSpPr>
        <p:grpSpPr>
          <a:xfrm rot="0">
            <a:off x="11830846" y="5143500"/>
            <a:ext cx="4558177" cy="1175434"/>
            <a:chOff x="0" y="0"/>
            <a:chExt cx="3778222" cy="974304"/>
          </a:xfrm>
        </p:grpSpPr>
        <p:sp>
          <p:nvSpPr>
            <p:cNvPr name="Freeform 9" id="9"/>
            <p:cNvSpPr/>
            <p:nvPr/>
          </p:nvSpPr>
          <p:spPr>
            <a:xfrm flipH="false" flipV="false" rot="0">
              <a:off x="0" y="0"/>
              <a:ext cx="3778231" cy="974344"/>
            </a:xfrm>
            <a:custGeom>
              <a:avLst/>
              <a:gdLst/>
              <a:ahLst/>
              <a:cxnLst/>
              <a:rect r="r" b="b" t="t" l="l"/>
              <a:pathLst>
                <a:path h="974344" w="3778231">
                  <a:moveTo>
                    <a:pt x="3778231" y="974344"/>
                  </a:moveTo>
                  <a:cubicBezTo>
                    <a:pt x="3778231" y="243586"/>
                    <a:pt x="3778231" y="243586"/>
                    <a:pt x="3778231" y="243586"/>
                  </a:cubicBezTo>
                  <a:cubicBezTo>
                    <a:pt x="3778231" y="110744"/>
                    <a:pt x="3698817" y="0"/>
                    <a:pt x="3603560" y="0"/>
                  </a:cubicBezTo>
                  <a:cubicBezTo>
                    <a:pt x="174668" y="0"/>
                    <a:pt x="174668" y="0"/>
                    <a:pt x="174668" y="0"/>
                  </a:cubicBezTo>
                  <a:cubicBezTo>
                    <a:pt x="79411" y="0"/>
                    <a:pt x="0" y="110744"/>
                    <a:pt x="0" y="243586"/>
                  </a:cubicBezTo>
                  <a:cubicBezTo>
                    <a:pt x="0" y="974344"/>
                    <a:pt x="0" y="974344"/>
                    <a:pt x="0" y="974344"/>
                  </a:cubicBezTo>
                  <a:lnTo>
                    <a:pt x="3778231" y="974344"/>
                  </a:lnTo>
                  <a:close/>
                </a:path>
              </a:pathLst>
            </a:custGeom>
            <a:solidFill>
              <a:srgbClr val="85B1DC"/>
            </a:solidFill>
          </p:spPr>
        </p:sp>
      </p:grpSp>
      <p:sp>
        <p:nvSpPr>
          <p:cNvPr name="Freeform 10" id="10"/>
          <p:cNvSpPr/>
          <p:nvPr/>
        </p:nvSpPr>
        <p:spPr>
          <a:xfrm flipH="false" flipV="false" rot="0">
            <a:off x="233169" y="4872387"/>
            <a:ext cx="3881857" cy="5342724"/>
          </a:xfrm>
          <a:custGeom>
            <a:avLst/>
            <a:gdLst/>
            <a:ahLst/>
            <a:cxnLst/>
            <a:rect r="r" b="b" t="t" l="l"/>
            <a:pathLst>
              <a:path h="5342724" w="3881857">
                <a:moveTo>
                  <a:pt x="0" y="0"/>
                </a:moveTo>
                <a:lnTo>
                  <a:pt x="3881857" y="0"/>
                </a:lnTo>
                <a:lnTo>
                  <a:pt x="3881857" y="5342723"/>
                </a:lnTo>
                <a:lnTo>
                  <a:pt x="0" y="5342723"/>
                </a:lnTo>
                <a:lnTo>
                  <a:pt x="0" y="0"/>
                </a:lnTo>
                <a:close/>
              </a:path>
            </a:pathLst>
          </a:custGeom>
          <a:blipFill>
            <a:blip r:embed="rId2"/>
            <a:stretch>
              <a:fillRect l="0" t="-108" r="0" b="-108"/>
            </a:stretch>
          </a:blipFill>
        </p:spPr>
      </p:sp>
      <p:sp>
        <p:nvSpPr>
          <p:cNvPr name="Freeform 11" id="11"/>
          <p:cNvSpPr/>
          <p:nvPr/>
        </p:nvSpPr>
        <p:spPr>
          <a:xfrm flipH="false" flipV="false" rot="0">
            <a:off x="13144500" y="37325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541217" y="2442489"/>
            <a:ext cx="10262411" cy="501525"/>
          </a:xfrm>
          <a:prstGeom prst="rect">
            <a:avLst/>
          </a:prstGeom>
        </p:spPr>
        <p:txBody>
          <a:bodyPr anchor="t" rtlCol="false" tIns="0" lIns="0" bIns="0" rIns="0">
            <a:spAutoFit/>
          </a:bodyPr>
          <a:lstStyle/>
          <a:p>
            <a:pPr>
              <a:lnSpc>
                <a:spcPts val="3856"/>
              </a:lnSpc>
            </a:pPr>
            <a:r>
              <a:rPr lang="en-US" sz="2754">
                <a:solidFill>
                  <a:srgbClr val="85B1DC"/>
                </a:solidFill>
                <a:latin typeface="Poppins Bold"/>
              </a:rPr>
              <a:t>Name: Company Profit</a:t>
            </a:r>
          </a:p>
        </p:txBody>
      </p:sp>
      <p:sp>
        <p:nvSpPr>
          <p:cNvPr name="TextBox 13" id="13"/>
          <p:cNvSpPr txBox="true"/>
          <p:nvPr/>
        </p:nvSpPr>
        <p:spPr>
          <a:xfrm rot="0">
            <a:off x="1541217" y="1535307"/>
            <a:ext cx="6724410" cy="895350"/>
          </a:xfrm>
          <a:prstGeom prst="rect">
            <a:avLst/>
          </a:prstGeom>
        </p:spPr>
        <p:txBody>
          <a:bodyPr anchor="t" rtlCol="false" tIns="0" lIns="0" bIns="0" rIns="0">
            <a:spAutoFit/>
          </a:bodyPr>
          <a:lstStyle/>
          <a:p>
            <a:pPr>
              <a:lnSpc>
                <a:spcPts val="6699"/>
              </a:lnSpc>
            </a:pPr>
            <a:r>
              <a:rPr lang="en-US" sz="5582">
                <a:solidFill>
                  <a:srgbClr val="000000"/>
                </a:solidFill>
                <a:latin typeface="Poppins Bold"/>
              </a:rPr>
              <a:t>About the Dataset</a:t>
            </a:r>
          </a:p>
        </p:txBody>
      </p:sp>
      <p:sp>
        <p:nvSpPr>
          <p:cNvPr name="TextBox 14" id="14"/>
          <p:cNvSpPr txBox="true"/>
          <p:nvPr/>
        </p:nvSpPr>
        <p:spPr>
          <a:xfrm rot="0">
            <a:off x="7062579" y="6644767"/>
            <a:ext cx="3402817" cy="1959475"/>
          </a:xfrm>
          <a:prstGeom prst="rect">
            <a:avLst/>
          </a:prstGeom>
        </p:spPr>
        <p:txBody>
          <a:bodyPr anchor="t" rtlCol="false" tIns="0" lIns="0" bIns="0" rIns="0">
            <a:spAutoFit/>
          </a:bodyPr>
          <a:lstStyle/>
          <a:p>
            <a:pPr algn="just">
              <a:lnSpc>
                <a:spcPts val="3105"/>
              </a:lnSpc>
              <a:spcBef>
                <a:spcPct val="0"/>
              </a:spcBef>
            </a:pPr>
            <a:r>
              <a:rPr lang="en-US" sz="2070">
                <a:solidFill>
                  <a:srgbClr val="000000"/>
                </a:solidFill>
                <a:latin typeface="Poppins"/>
              </a:rPr>
              <a:t>The primary task is to </a:t>
            </a:r>
            <a:r>
              <a:rPr lang="en-US" sz="2070">
                <a:solidFill>
                  <a:srgbClr val="000000"/>
                </a:solidFill>
                <a:latin typeface="Poppins Bold"/>
              </a:rPr>
              <a:t>determine the profit of a company </a:t>
            </a:r>
            <a:r>
              <a:rPr lang="en-US" sz="2070">
                <a:solidFill>
                  <a:srgbClr val="000000"/>
                </a:solidFill>
                <a:latin typeface="Poppins"/>
              </a:rPr>
              <a:t>based on a set of features and to make informed decisions.</a:t>
            </a:r>
          </a:p>
        </p:txBody>
      </p:sp>
      <p:sp>
        <p:nvSpPr>
          <p:cNvPr name="TextBox 15" id="15"/>
          <p:cNvSpPr txBox="true"/>
          <p:nvPr/>
        </p:nvSpPr>
        <p:spPr>
          <a:xfrm rot="0">
            <a:off x="6958467" y="5354125"/>
            <a:ext cx="3611041" cy="733425"/>
          </a:xfrm>
          <a:prstGeom prst="rect">
            <a:avLst/>
          </a:prstGeom>
        </p:spPr>
        <p:txBody>
          <a:bodyPr anchor="t" rtlCol="false" tIns="0" lIns="0" bIns="0" rIns="0">
            <a:spAutoFit/>
          </a:bodyPr>
          <a:lstStyle/>
          <a:p>
            <a:pPr algn="ctr">
              <a:lnSpc>
                <a:spcPts val="5524"/>
              </a:lnSpc>
            </a:pPr>
            <a:r>
              <a:rPr lang="en-US" sz="4604">
                <a:solidFill>
                  <a:srgbClr val="FFFAEB"/>
                </a:solidFill>
                <a:latin typeface="Poppins Bold"/>
              </a:rPr>
              <a:t>Purpose</a:t>
            </a:r>
            <a:r>
              <a:rPr lang="en-US" sz="4604">
                <a:solidFill>
                  <a:srgbClr val="FFFAEB"/>
                </a:solidFill>
                <a:latin typeface="Poppins Bold"/>
              </a:rPr>
              <a:t> </a:t>
            </a:r>
          </a:p>
        </p:txBody>
      </p:sp>
      <p:sp>
        <p:nvSpPr>
          <p:cNvPr name="TextBox 16" id="16"/>
          <p:cNvSpPr txBox="true"/>
          <p:nvPr/>
        </p:nvSpPr>
        <p:spPr>
          <a:xfrm rot="0">
            <a:off x="12306596" y="5354125"/>
            <a:ext cx="3611041" cy="733425"/>
          </a:xfrm>
          <a:prstGeom prst="rect">
            <a:avLst/>
          </a:prstGeom>
        </p:spPr>
        <p:txBody>
          <a:bodyPr anchor="t" rtlCol="false" tIns="0" lIns="0" bIns="0" rIns="0">
            <a:spAutoFit/>
          </a:bodyPr>
          <a:lstStyle/>
          <a:p>
            <a:pPr algn="ctr">
              <a:lnSpc>
                <a:spcPts val="5524"/>
              </a:lnSpc>
            </a:pPr>
            <a:r>
              <a:rPr lang="en-US" sz="4604">
                <a:solidFill>
                  <a:srgbClr val="FFFAEB"/>
                </a:solidFill>
                <a:latin typeface="Poppins Bold"/>
              </a:rPr>
              <a:t>Source</a:t>
            </a:r>
            <a:r>
              <a:rPr lang="en-US" sz="4604">
                <a:solidFill>
                  <a:srgbClr val="FFFAEB"/>
                </a:solidFill>
                <a:latin typeface="Poppins Bold"/>
              </a:rPr>
              <a:t> </a:t>
            </a:r>
          </a:p>
        </p:txBody>
      </p:sp>
      <p:sp>
        <p:nvSpPr>
          <p:cNvPr name="TextBox 17" id="17"/>
          <p:cNvSpPr txBox="true"/>
          <p:nvPr/>
        </p:nvSpPr>
        <p:spPr>
          <a:xfrm rot="0">
            <a:off x="12410708" y="6644767"/>
            <a:ext cx="3402817" cy="1959475"/>
          </a:xfrm>
          <a:prstGeom prst="rect">
            <a:avLst/>
          </a:prstGeom>
        </p:spPr>
        <p:txBody>
          <a:bodyPr anchor="t" rtlCol="false" tIns="0" lIns="0" bIns="0" rIns="0">
            <a:spAutoFit/>
          </a:bodyPr>
          <a:lstStyle/>
          <a:p>
            <a:pPr algn="just">
              <a:lnSpc>
                <a:spcPts val="3105"/>
              </a:lnSpc>
              <a:spcBef>
                <a:spcPct val="0"/>
              </a:spcBef>
            </a:pPr>
            <a:r>
              <a:rPr lang="en-US" sz="2070">
                <a:solidFill>
                  <a:srgbClr val="000000"/>
                </a:solidFill>
                <a:latin typeface="Poppins"/>
              </a:rPr>
              <a:t>The </a:t>
            </a:r>
            <a:r>
              <a:rPr lang="en-US" sz="2070" u="sng">
                <a:solidFill>
                  <a:srgbClr val="000000"/>
                </a:solidFill>
                <a:latin typeface="Poppins"/>
                <a:hlinkClick r:id="rId5" tooltip="https://www.kaggle.com/datasets/khojiakbarrustamov/1000-companies"/>
              </a:rPr>
              <a:t>original dataset</a:t>
            </a:r>
            <a:r>
              <a:rPr lang="en-US" sz="2070">
                <a:solidFill>
                  <a:srgbClr val="000000"/>
                </a:solidFill>
                <a:latin typeface="Poppins"/>
              </a:rPr>
              <a:t> has been obtained from </a:t>
            </a:r>
            <a:r>
              <a:rPr lang="en-US" sz="2070">
                <a:solidFill>
                  <a:srgbClr val="000000"/>
                </a:solidFill>
                <a:latin typeface="Poppins Bold"/>
              </a:rPr>
              <a:t>Kaggle</a:t>
            </a:r>
            <a:r>
              <a:rPr lang="en-US" sz="2070">
                <a:solidFill>
                  <a:srgbClr val="000000"/>
                </a:solidFill>
                <a:latin typeface="Poppins"/>
              </a:rPr>
              <a:t> and has been slightly modified for the purposes of this project.</a:t>
            </a:r>
          </a:p>
        </p:txBody>
      </p:sp>
      <p:sp>
        <p:nvSpPr>
          <p:cNvPr name="TextBox 18" id="18"/>
          <p:cNvSpPr txBox="true"/>
          <p:nvPr/>
        </p:nvSpPr>
        <p:spPr>
          <a:xfrm rot="0">
            <a:off x="1541217" y="2963064"/>
            <a:ext cx="9313352" cy="1297179"/>
          </a:xfrm>
          <a:prstGeom prst="rect">
            <a:avLst/>
          </a:prstGeom>
        </p:spPr>
        <p:txBody>
          <a:bodyPr anchor="t" rtlCol="false" tIns="0" lIns="0" bIns="0" rIns="0">
            <a:spAutoFit/>
          </a:bodyPr>
          <a:lstStyle/>
          <a:p>
            <a:pPr algn="just">
              <a:lnSpc>
                <a:spcPts val="3495"/>
              </a:lnSpc>
            </a:pPr>
            <a:r>
              <a:rPr lang="en-US" sz="2299">
                <a:solidFill>
                  <a:srgbClr val="000000"/>
                </a:solidFill>
                <a:latin typeface="Poppins"/>
              </a:rPr>
              <a:t>This dataset contains profit of a company. It includes the expense made on certain things and the profit that it made after that.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sp>
        <p:nvSpPr>
          <p:cNvPr name="Freeform 2" id="2"/>
          <p:cNvSpPr/>
          <p:nvPr/>
        </p:nvSpPr>
        <p:spPr>
          <a:xfrm flipH="false" flipV="false" rot="-5336670">
            <a:off x="-863065" y="784469"/>
            <a:ext cx="6269215" cy="4787400"/>
          </a:xfrm>
          <a:custGeom>
            <a:avLst/>
            <a:gdLst/>
            <a:ahLst/>
            <a:cxnLst/>
            <a:rect r="r" b="b" t="t" l="l"/>
            <a:pathLst>
              <a:path h="4787400" w="6269215">
                <a:moveTo>
                  <a:pt x="0" y="0"/>
                </a:moveTo>
                <a:lnTo>
                  <a:pt x="6269215" y="0"/>
                </a:lnTo>
                <a:lnTo>
                  <a:pt x="6269215" y="4787401"/>
                </a:lnTo>
                <a:lnTo>
                  <a:pt x="0" y="4787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39155" y="1891923"/>
            <a:ext cx="9183215" cy="9959149"/>
            <a:chOff x="0" y="0"/>
            <a:chExt cx="851015" cy="922922"/>
          </a:xfrm>
        </p:grpSpPr>
        <p:sp>
          <p:nvSpPr>
            <p:cNvPr name="Freeform 4" id="4"/>
            <p:cNvSpPr/>
            <p:nvPr/>
          </p:nvSpPr>
          <p:spPr>
            <a:xfrm flipH="false" flipV="false" rot="0">
              <a:off x="0" y="0"/>
              <a:ext cx="851015" cy="922922"/>
            </a:xfrm>
            <a:custGeom>
              <a:avLst/>
              <a:gdLst/>
              <a:ahLst/>
              <a:cxnLst/>
              <a:rect r="r" b="b" t="t" l="l"/>
              <a:pathLst>
                <a:path h="922922" w="851015">
                  <a:moveTo>
                    <a:pt x="851015" y="0"/>
                  </a:moveTo>
                  <a:lnTo>
                    <a:pt x="851015" y="922922"/>
                  </a:lnTo>
                  <a:lnTo>
                    <a:pt x="425508" y="795922"/>
                  </a:lnTo>
                  <a:lnTo>
                    <a:pt x="0" y="922922"/>
                  </a:lnTo>
                  <a:lnTo>
                    <a:pt x="0" y="0"/>
                  </a:lnTo>
                  <a:lnTo>
                    <a:pt x="851015" y="0"/>
                  </a:lnTo>
                  <a:close/>
                </a:path>
              </a:pathLst>
            </a:custGeom>
            <a:solidFill>
              <a:srgbClr val="85B1DC"/>
            </a:solidFill>
          </p:spPr>
        </p:sp>
        <p:sp>
          <p:nvSpPr>
            <p:cNvPr name="TextBox 5" id="5"/>
            <p:cNvSpPr txBox="true"/>
            <p:nvPr/>
          </p:nvSpPr>
          <p:spPr>
            <a:xfrm>
              <a:off x="0" y="-57150"/>
              <a:ext cx="851015" cy="853072"/>
            </a:xfrm>
            <a:prstGeom prst="rect">
              <a:avLst/>
            </a:prstGeom>
          </p:spPr>
          <p:txBody>
            <a:bodyPr anchor="ctr" rtlCol="false" tIns="50800" lIns="50800" bIns="50800" rIns="50800"/>
            <a:lstStyle/>
            <a:p>
              <a:pPr marL="637758" indent="-318879" lvl="1">
                <a:lnSpc>
                  <a:spcPts val="4105"/>
                </a:lnSpc>
                <a:buFont typeface="Arial"/>
                <a:buChar char="•"/>
              </a:pPr>
              <a:r>
                <a:rPr lang="en-US" sz="2953">
                  <a:solidFill>
                    <a:srgbClr val="2E2E2E"/>
                  </a:solidFill>
                  <a:latin typeface="Montserrat Bold"/>
                </a:rPr>
                <a:t>ID</a:t>
              </a:r>
              <a:r>
                <a:rPr lang="en-US" sz="2953">
                  <a:solidFill>
                    <a:srgbClr val="2E2E2E"/>
                  </a:solidFill>
                  <a:latin typeface="Montserrat"/>
                </a:rPr>
                <a:t>:</a:t>
              </a:r>
              <a:r>
                <a:rPr lang="en-US" sz="2953">
                  <a:solidFill>
                    <a:srgbClr val="2E2E2E"/>
                  </a:solidFill>
                  <a:latin typeface="Montserrat Bold"/>
                </a:rPr>
                <a:t> </a:t>
              </a:r>
              <a:r>
                <a:rPr lang="en-US" sz="2953">
                  <a:solidFill>
                    <a:srgbClr val="2E2E2E"/>
                  </a:solidFill>
                  <a:latin typeface="Montserrat"/>
                </a:rPr>
                <a:t>Unique identifier for each company in the dataset.</a:t>
              </a:r>
            </a:p>
            <a:p>
              <a:pPr marL="637758" indent="-318879" lvl="1">
                <a:lnSpc>
                  <a:spcPts val="4105"/>
                </a:lnSpc>
                <a:buFont typeface="Arial"/>
                <a:buChar char="•"/>
              </a:pPr>
              <a:r>
                <a:rPr lang="en-US" sz="2953">
                  <a:solidFill>
                    <a:srgbClr val="2E2E2E"/>
                  </a:solidFill>
                  <a:latin typeface="Montserrat Bold"/>
                </a:rPr>
                <a:t>R&amp;D</a:t>
              </a:r>
              <a:r>
                <a:rPr lang="en-US" sz="2953">
                  <a:solidFill>
                    <a:srgbClr val="2E2E2E"/>
                  </a:solidFill>
                  <a:latin typeface="Montserrat"/>
                </a:rPr>
                <a:t>: Money spent on research and development activities.</a:t>
              </a:r>
            </a:p>
            <a:p>
              <a:pPr marL="637758" indent="-318879" lvl="1">
                <a:lnSpc>
                  <a:spcPts val="4105"/>
                </a:lnSpc>
                <a:buFont typeface="Arial"/>
                <a:buChar char="•"/>
              </a:pPr>
              <a:r>
                <a:rPr lang="en-US" sz="2953">
                  <a:solidFill>
                    <a:srgbClr val="2E2E2E"/>
                  </a:solidFill>
                  <a:latin typeface="Montserrat Bold"/>
                </a:rPr>
                <a:t>Administration</a:t>
              </a:r>
              <a:r>
                <a:rPr lang="en-US" sz="2953">
                  <a:solidFill>
                    <a:srgbClr val="2E2E2E"/>
                  </a:solidFill>
                  <a:latin typeface="Montserrat"/>
                </a:rPr>
                <a:t>: Expenditure on administrative functions such as office management and support staff.</a:t>
              </a:r>
            </a:p>
            <a:p>
              <a:pPr marL="637758" indent="-318879" lvl="1">
                <a:lnSpc>
                  <a:spcPts val="4105"/>
                </a:lnSpc>
                <a:buFont typeface="Arial"/>
                <a:buChar char="•"/>
              </a:pPr>
              <a:r>
                <a:rPr lang="en-US" sz="2953">
                  <a:solidFill>
                    <a:srgbClr val="2E2E2E"/>
                  </a:solidFill>
                  <a:latin typeface="Montserrat Bold"/>
                </a:rPr>
                <a:t>Marketing Spend</a:t>
              </a:r>
              <a:r>
                <a:rPr lang="en-US" sz="2953">
                  <a:solidFill>
                    <a:srgbClr val="2E2E2E"/>
                  </a:solidFill>
                  <a:latin typeface="Montserrat"/>
                </a:rPr>
                <a:t>: Investment in marketing campaigns and promotional activities.</a:t>
              </a:r>
            </a:p>
            <a:p>
              <a:pPr marL="637758" indent="-318879" lvl="1">
                <a:lnSpc>
                  <a:spcPts val="4105"/>
                </a:lnSpc>
                <a:buFont typeface="Arial"/>
                <a:buChar char="•"/>
              </a:pPr>
              <a:r>
                <a:rPr lang="en-US" sz="2953">
                  <a:solidFill>
                    <a:srgbClr val="2E2E2E"/>
                  </a:solidFill>
                  <a:latin typeface="Montserrat Bold"/>
                </a:rPr>
                <a:t>Longitude</a:t>
              </a:r>
              <a:r>
                <a:rPr lang="en-US" sz="2953">
                  <a:solidFill>
                    <a:srgbClr val="2E2E2E"/>
                  </a:solidFill>
                  <a:latin typeface="Montserrat"/>
                </a:rPr>
                <a:t>: Geographic coordinate (Location) of the company. </a:t>
              </a:r>
            </a:p>
            <a:p>
              <a:pPr marL="637758" indent="-318879" lvl="1">
                <a:lnSpc>
                  <a:spcPts val="4105"/>
                </a:lnSpc>
                <a:buFont typeface="Arial"/>
                <a:buChar char="•"/>
              </a:pPr>
              <a:r>
                <a:rPr lang="en-US" sz="2953">
                  <a:solidFill>
                    <a:srgbClr val="2E2E2E"/>
                  </a:solidFill>
                  <a:latin typeface="Montserrat Bold"/>
                </a:rPr>
                <a:t>Profit</a:t>
              </a:r>
              <a:r>
                <a:rPr lang="en-US" sz="2953">
                  <a:solidFill>
                    <a:srgbClr val="2E2E2E"/>
                  </a:solidFill>
                  <a:latin typeface="Montserrat"/>
                </a:rPr>
                <a:t>: Financial gain achieved by the company after deducting all expenses.</a:t>
              </a:r>
            </a:p>
            <a:p>
              <a:pPr>
                <a:lnSpc>
                  <a:spcPts val="2994"/>
                </a:lnSpc>
              </a:pPr>
            </a:p>
          </p:txBody>
        </p:sp>
      </p:grpSp>
      <p:sp>
        <p:nvSpPr>
          <p:cNvPr name="TextBox 6" id="6"/>
          <p:cNvSpPr txBox="true"/>
          <p:nvPr/>
        </p:nvSpPr>
        <p:spPr>
          <a:xfrm rot="0">
            <a:off x="6683350" y="454062"/>
            <a:ext cx="7230348" cy="1139751"/>
          </a:xfrm>
          <a:prstGeom prst="rect">
            <a:avLst/>
          </a:prstGeom>
        </p:spPr>
        <p:txBody>
          <a:bodyPr anchor="t" rtlCol="false" tIns="0" lIns="0" bIns="0" rIns="0">
            <a:spAutoFit/>
          </a:bodyPr>
          <a:lstStyle/>
          <a:p>
            <a:pPr algn="r">
              <a:lnSpc>
                <a:spcPts val="8158"/>
              </a:lnSpc>
            </a:pPr>
            <a:r>
              <a:rPr lang="en-US" sz="7416">
                <a:solidFill>
                  <a:srgbClr val="000000"/>
                </a:solidFill>
                <a:latin typeface="Poppins Bold"/>
              </a:rPr>
              <a:t>COMPONENTS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sp>
        <p:nvSpPr>
          <p:cNvPr name="Freeform 2" id="2"/>
          <p:cNvSpPr/>
          <p:nvPr/>
        </p:nvSpPr>
        <p:spPr>
          <a:xfrm flipH="false" flipV="false" rot="0">
            <a:off x="-82793" y="0"/>
            <a:ext cx="18453586" cy="9996550"/>
          </a:xfrm>
          <a:custGeom>
            <a:avLst/>
            <a:gdLst/>
            <a:ahLst/>
            <a:cxnLst/>
            <a:rect r="r" b="b" t="t" l="l"/>
            <a:pathLst>
              <a:path h="9996550" w="18453586">
                <a:moveTo>
                  <a:pt x="0" y="0"/>
                </a:moveTo>
                <a:lnTo>
                  <a:pt x="18453586" y="0"/>
                </a:lnTo>
                <a:lnTo>
                  <a:pt x="18453586" y="9996550"/>
                </a:lnTo>
                <a:lnTo>
                  <a:pt x="0" y="9996550"/>
                </a:lnTo>
                <a:lnTo>
                  <a:pt x="0" y="0"/>
                </a:lnTo>
                <a:close/>
              </a:path>
            </a:pathLst>
          </a:custGeom>
          <a:blipFill>
            <a:blip r:embed="rId2"/>
            <a:stretch>
              <a:fillRect l="-74" t="-954" r="0" b="-55744"/>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grpSp>
        <p:nvGrpSpPr>
          <p:cNvPr name="Group 2" id="2"/>
          <p:cNvGrpSpPr/>
          <p:nvPr/>
        </p:nvGrpSpPr>
        <p:grpSpPr>
          <a:xfrm rot="0">
            <a:off x="0" y="64321"/>
            <a:ext cx="10202675" cy="7087156"/>
            <a:chOff x="0" y="0"/>
            <a:chExt cx="812800" cy="564601"/>
          </a:xfrm>
        </p:grpSpPr>
        <p:sp>
          <p:nvSpPr>
            <p:cNvPr name="Freeform 3" id="3"/>
            <p:cNvSpPr/>
            <p:nvPr/>
          </p:nvSpPr>
          <p:spPr>
            <a:xfrm flipH="false" flipV="false" rot="0">
              <a:off x="0" y="0"/>
              <a:ext cx="812800" cy="564601"/>
            </a:xfrm>
            <a:custGeom>
              <a:avLst/>
              <a:gdLst/>
              <a:ahLst/>
              <a:cxnLst/>
              <a:rect r="r" b="b" t="t" l="l"/>
              <a:pathLst>
                <a:path h="564601" w="812800">
                  <a:moveTo>
                    <a:pt x="609600" y="0"/>
                  </a:moveTo>
                  <a:lnTo>
                    <a:pt x="0" y="0"/>
                  </a:lnTo>
                  <a:lnTo>
                    <a:pt x="0" y="564601"/>
                  </a:lnTo>
                  <a:lnTo>
                    <a:pt x="609600" y="564601"/>
                  </a:lnTo>
                  <a:lnTo>
                    <a:pt x="812800" y="282301"/>
                  </a:lnTo>
                  <a:lnTo>
                    <a:pt x="609600" y="0"/>
                  </a:lnTo>
                  <a:close/>
                </a:path>
              </a:pathLst>
            </a:custGeom>
            <a:solidFill>
              <a:srgbClr val="85B1DC"/>
            </a:solidFill>
            <a:ln cap="sq">
              <a:noFill/>
              <a:prstDash val="solid"/>
              <a:miter/>
            </a:ln>
          </p:spPr>
        </p:sp>
        <p:sp>
          <p:nvSpPr>
            <p:cNvPr name="TextBox 4" id="4"/>
            <p:cNvSpPr txBox="true"/>
            <p:nvPr/>
          </p:nvSpPr>
          <p:spPr>
            <a:xfrm>
              <a:off x="0" y="-47625"/>
              <a:ext cx="698500" cy="612226"/>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Freeform 5" id="5"/>
          <p:cNvSpPr/>
          <p:nvPr/>
        </p:nvSpPr>
        <p:spPr>
          <a:xfrm flipH="false" flipV="false" rot="0">
            <a:off x="13874190" y="5738573"/>
            <a:ext cx="4299510" cy="4455451"/>
          </a:xfrm>
          <a:custGeom>
            <a:avLst/>
            <a:gdLst/>
            <a:ahLst/>
            <a:cxnLst/>
            <a:rect r="r" b="b" t="t" l="l"/>
            <a:pathLst>
              <a:path h="4455451" w="4299510">
                <a:moveTo>
                  <a:pt x="0" y="0"/>
                </a:moveTo>
                <a:lnTo>
                  <a:pt x="4299510" y="0"/>
                </a:lnTo>
                <a:lnTo>
                  <a:pt x="4299510" y="4455451"/>
                </a:lnTo>
                <a:lnTo>
                  <a:pt x="0" y="4455451"/>
                </a:lnTo>
                <a:lnTo>
                  <a:pt x="0" y="0"/>
                </a:lnTo>
                <a:close/>
              </a:path>
            </a:pathLst>
          </a:custGeom>
          <a:blipFill>
            <a:blip r:embed="rId2"/>
            <a:stretch>
              <a:fillRect l="0" t="0" r="0" b="0"/>
            </a:stretch>
          </a:blipFill>
        </p:spPr>
      </p:sp>
      <p:sp>
        <p:nvSpPr>
          <p:cNvPr name="TextBox 6" id="6"/>
          <p:cNvSpPr txBox="true"/>
          <p:nvPr/>
        </p:nvSpPr>
        <p:spPr>
          <a:xfrm rot="0">
            <a:off x="1028700" y="3054001"/>
            <a:ext cx="6861544" cy="3016250"/>
          </a:xfrm>
          <a:prstGeom prst="rect">
            <a:avLst/>
          </a:prstGeom>
        </p:spPr>
        <p:txBody>
          <a:bodyPr anchor="t" rtlCol="false" tIns="0" lIns="0" bIns="0" rIns="0">
            <a:spAutoFit/>
          </a:bodyPr>
          <a:lstStyle/>
          <a:p>
            <a:pPr>
              <a:lnSpc>
                <a:spcPts val="3999"/>
              </a:lnSpc>
            </a:pPr>
            <a:r>
              <a:rPr lang="en-US" sz="2499">
                <a:solidFill>
                  <a:srgbClr val="2E2E2E"/>
                </a:solidFill>
                <a:latin typeface="Poppins"/>
              </a:rPr>
              <a:t>The data analysis is done using Python (specifically, Google Collaboratory). </a:t>
            </a:r>
          </a:p>
          <a:p>
            <a:pPr>
              <a:lnSpc>
                <a:spcPts val="3999"/>
              </a:lnSpc>
            </a:pPr>
            <a:r>
              <a:rPr lang="en-US" sz="2499">
                <a:solidFill>
                  <a:srgbClr val="2E2E2E"/>
                </a:solidFill>
                <a:latin typeface="Poppins"/>
              </a:rPr>
              <a:t>Python is versatile, with vast libraries, making it efficient for data manipulation, analysis, and visualization.</a:t>
            </a:r>
          </a:p>
          <a:p>
            <a:pPr>
              <a:lnSpc>
                <a:spcPts val="3999"/>
              </a:lnSpc>
            </a:pPr>
          </a:p>
        </p:txBody>
      </p:sp>
      <p:sp>
        <p:nvSpPr>
          <p:cNvPr name="TextBox 7" id="7"/>
          <p:cNvSpPr txBox="true"/>
          <p:nvPr/>
        </p:nvSpPr>
        <p:spPr>
          <a:xfrm rot="0">
            <a:off x="6009176" y="7690073"/>
            <a:ext cx="10700524" cy="1047751"/>
          </a:xfrm>
          <a:prstGeom prst="rect">
            <a:avLst/>
          </a:prstGeom>
        </p:spPr>
        <p:txBody>
          <a:bodyPr anchor="t" rtlCol="false" tIns="0" lIns="0" bIns="0" rIns="0">
            <a:spAutoFit/>
          </a:bodyPr>
          <a:lstStyle/>
          <a:p>
            <a:pPr>
              <a:lnSpc>
                <a:spcPts val="4199"/>
              </a:lnSpc>
            </a:pPr>
            <a:r>
              <a:rPr lang="en-US" sz="2999">
                <a:solidFill>
                  <a:srgbClr val="2E2E2E"/>
                </a:solidFill>
                <a:latin typeface="Poppins Bold"/>
              </a:rPr>
              <a:t>Step 3: Data Visualisation</a:t>
            </a:r>
          </a:p>
          <a:p>
            <a:pPr>
              <a:lnSpc>
                <a:spcPts val="4199"/>
              </a:lnSpc>
            </a:pPr>
          </a:p>
        </p:txBody>
      </p:sp>
      <p:sp>
        <p:nvSpPr>
          <p:cNvPr name="TextBox 8" id="8"/>
          <p:cNvSpPr txBox="true"/>
          <p:nvPr/>
        </p:nvSpPr>
        <p:spPr>
          <a:xfrm rot="0">
            <a:off x="6009176" y="8427827"/>
            <a:ext cx="5251928" cy="1203324"/>
          </a:xfrm>
          <a:prstGeom prst="rect">
            <a:avLst/>
          </a:prstGeom>
        </p:spPr>
        <p:txBody>
          <a:bodyPr anchor="t" rtlCol="false" tIns="0" lIns="0" bIns="0" rIns="0">
            <a:spAutoFit/>
          </a:bodyPr>
          <a:lstStyle/>
          <a:p>
            <a:pPr>
              <a:lnSpc>
                <a:spcPts val="3200"/>
              </a:lnSpc>
            </a:pPr>
            <a:r>
              <a:rPr lang="en-US" sz="2000">
                <a:solidFill>
                  <a:srgbClr val="2E2E2E"/>
                </a:solidFill>
                <a:latin typeface="Poppins"/>
              </a:rPr>
              <a:t>Constructing scatter plot to determine the correlation. Fitting of linear regression model and calculating R squared.</a:t>
            </a:r>
          </a:p>
        </p:txBody>
      </p:sp>
      <p:sp>
        <p:nvSpPr>
          <p:cNvPr name="TextBox 9" id="9"/>
          <p:cNvSpPr txBox="true"/>
          <p:nvPr/>
        </p:nvSpPr>
        <p:spPr>
          <a:xfrm rot="0">
            <a:off x="12007372" y="1775924"/>
            <a:ext cx="6095163" cy="523876"/>
          </a:xfrm>
          <a:prstGeom prst="rect">
            <a:avLst/>
          </a:prstGeom>
        </p:spPr>
        <p:txBody>
          <a:bodyPr anchor="t" rtlCol="false" tIns="0" lIns="0" bIns="0" rIns="0">
            <a:spAutoFit/>
          </a:bodyPr>
          <a:lstStyle/>
          <a:p>
            <a:pPr>
              <a:lnSpc>
                <a:spcPts val="4199"/>
              </a:lnSpc>
            </a:pPr>
            <a:r>
              <a:rPr lang="en-US" sz="2999">
                <a:solidFill>
                  <a:srgbClr val="2E2E2E"/>
                </a:solidFill>
                <a:latin typeface="Poppins Bold"/>
              </a:rPr>
              <a:t>Step 1: Importing Dataset</a:t>
            </a:r>
          </a:p>
        </p:txBody>
      </p:sp>
      <p:sp>
        <p:nvSpPr>
          <p:cNvPr name="TextBox 10" id="10"/>
          <p:cNvSpPr txBox="true"/>
          <p:nvPr/>
        </p:nvSpPr>
        <p:spPr>
          <a:xfrm rot="0">
            <a:off x="12007372" y="2404575"/>
            <a:ext cx="5251928" cy="1203324"/>
          </a:xfrm>
          <a:prstGeom prst="rect">
            <a:avLst/>
          </a:prstGeom>
        </p:spPr>
        <p:txBody>
          <a:bodyPr anchor="t" rtlCol="false" tIns="0" lIns="0" bIns="0" rIns="0">
            <a:spAutoFit/>
          </a:bodyPr>
          <a:lstStyle/>
          <a:p>
            <a:pPr>
              <a:lnSpc>
                <a:spcPts val="3200"/>
              </a:lnSpc>
            </a:pPr>
            <a:r>
              <a:rPr lang="en-US" sz="2000">
                <a:solidFill>
                  <a:srgbClr val="2E2E2E"/>
                </a:solidFill>
                <a:latin typeface="Poppins"/>
              </a:rPr>
              <a:t>Import the dataset. Loading all the Python libraries necessary for carrying out the analysis. </a:t>
            </a:r>
          </a:p>
        </p:txBody>
      </p:sp>
      <p:sp>
        <p:nvSpPr>
          <p:cNvPr name="TextBox 11" id="11"/>
          <p:cNvSpPr txBox="true"/>
          <p:nvPr/>
        </p:nvSpPr>
        <p:spPr>
          <a:xfrm rot="0">
            <a:off x="9928739" y="4783799"/>
            <a:ext cx="5251928" cy="523876"/>
          </a:xfrm>
          <a:prstGeom prst="rect">
            <a:avLst/>
          </a:prstGeom>
        </p:spPr>
        <p:txBody>
          <a:bodyPr anchor="t" rtlCol="false" tIns="0" lIns="0" bIns="0" rIns="0">
            <a:spAutoFit/>
          </a:bodyPr>
          <a:lstStyle/>
          <a:p>
            <a:pPr>
              <a:lnSpc>
                <a:spcPts val="4199"/>
              </a:lnSpc>
            </a:pPr>
            <a:r>
              <a:rPr lang="en-US" sz="2999">
                <a:solidFill>
                  <a:srgbClr val="2E2E2E"/>
                </a:solidFill>
                <a:latin typeface="Poppins Bold"/>
              </a:rPr>
              <a:t>Step 2: Data Wrangling</a:t>
            </a:r>
          </a:p>
        </p:txBody>
      </p:sp>
      <p:sp>
        <p:nvSpPr>
          <p:cNvPr name="TextBox 12" id="12"/>
          <p:cNvSpPr txBox="true"/>
          <p:nvPr/>
        </p:nvSpPr>
        <p:spPr>
          <a:xfrm rot="0">
            <a:off x="9928739" y="5416201"/>
            <a:ext cx="5251928" cy="1203324"/>
          </a:xfrm>
          <a:prstGeom prst="rect">
            <a:avLst/>
          </a:prstGeom>
        </p:spPr>
        <p:txBody>
          <a:bodyPr anchor="t" rtlCol="false" tIns="0" lIns="0" bIns="0" rIns="0">
            <a:spAutoFit/>
          </a:bodyPr>
          <a:lstStyle/>
          <a:p>
            <a:pPr>
              <a:lnSpc>
                <a:spcPts val="3200"/>
              </a:lnSpc>
            </a:pPr>
            <a:r>
              <a:rPr lang="en-US" sz="2000">
                <a:solidFill>
                  <a:srgbClr val="2E2E2E"/>
                </a:solidFill>
                <a:latin typeface="Poppins"/>
              </a:rPr>
              <a:t>Cleaning the data according to the requirements and preparing raw data into a suitable format for future analysis.</a:t>
            </a:r>
          </a:p>
        </p:txBody>
      </p:sp>
      <p:sp>
        <p:nvSpPr>
          <p:cNvPr name="TextBox 13" id="13"/>
          <p:cNvSpPr txBox="true"/>
          <p:nvPr/>
        </p:nvSpPr>
        <p:spPr>
          <a:xfrm rot="0">
            <a:off x="1028700" y="1540311"/>
            <a:ext cx="6581218" cy="1118927"/>
          </a:xfrm>
          <a:prstGeom prst="rect">
            <a:avLst/>
          </a:prstGeom>
        </p:spPr>
        <p:txBody>
          <a:bodyPr anchor="t" rtlCol="false" tIns="0" lIns="0" bIns="0" rIns="0">
            <a:spAutoFit/>
          </a:bodyPr>
          <a:lstStyle/>
          <a:p>
            <a:pPr>
              <a:lnSpc>
                <a:spcPts val="7850"/>
              </a:lnSpc>
            </a:pPr>
            <a:r>
              <a:rPr lang="en-US" sz="7696">
                <a:solidFill>
                  <a:srgbClr val="000000"/>
                </a:solidFill>
                <a:latin typeface="Poppins Bold"/>
              </a:rPr>
              <a:t>The Process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sp>
        <p:nvSpPr>
          <p:cNvPr name="Freeform 2" id="2"/>
          <p:cNvSpPr/>
          <p:nvPr/>
        </p:nvSpPr>
        <p:spPr>
          <a:xfrm flipH="false" flipV="false" rot="-5336670">
            <a:off x="-863065" y="784469"/>
            <a:ext cx="6269215" cy="4787400"/>
          </a:xfrm>
          <a:custGeom>
            <a:avLst/>
            <a:gdLst/>
            <a:ahLst/>
            <a:cxnLst/>
            <a:rect r="r" b="b" t="t" l="l"/>
            <a:pathLst>
              <a:path h="4787400" w="6269215">
                <a:moveTo>
                  <a:pt x="0" y="0"/>
                </a:moveTo>
                <a:lnTo>
                  <a:pt x="6269215" y="0"/>
                </a:lnTo>
                <a:lnTo>
                  <a:pt x="6269215" y="4787401"/>
                </a:lnTo>
                <a:lnTo>
                  <a:pt x="0" y="4787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54857" y="5143500"/>
            <a:ext cx="4804443" cy="4946659"/>
          </a:xfrm>
          <a:custGeom>
            <a:avLst/>
            <a:gdLst/>
            <a:ahLst/>
            <a:cxnLst/>
            <a:rect r="r" b="b" t="t" l="l"/>
            <a:pathLst>
              <a:path h="4946659" w="4804443">
                <a:moveTo>
                  <a:pt x="0" y="0"/>
                </a:moveTo>
                <a:lnTo>
                  <a:pt x="4804443" y="0"/>
                </a:lnTo>
                <a:lnTo>
                  <a:pt x="4804443" y="4946659"/>
                </a:lnTo>
                <a:lnTo>
                  <a:pt x="0" y="49466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787149" y="1683383"/>
            <a:ext cx="9018313" cy="923930"/>
          </a:xfrm>
          <a:prstGeom prst="rect">
            <a:avLst/>
          </a:prstGeom>
        </p:spPr>
        <p:txBody>
          <a:bodyPr anchor="t" rtlCol="false" tIns="0" lIns="0" bIns="0" rIns="0">
            <a:spAutoFit/>
          </a:bodyPr>
          <a:lstStyle/>
          <a:p>
            <a:pPr algn="r">
              <a:lnSpc>
                <a:spcPts val="6600"/>
              </a:lnSpc>
            </a:pPr>
            <a:r>
              <a:rPr lang="en-US" sz="6000">
                <a:solidFill>
                  <a:srgbClr val="000000"/>
                </a:solidFill>
                <a:latin typeface="Poppins Bold"/>
              </a:rPr>
              <a:t>PROBLEM STATEMENT</a:t>
            </a:r>
          </a:p>
        </p:txBody>
      </p:sp>
      <p:sp>
        <p:nvSpPr>
          <p:cNvPr name="TextBox 5" id="5"/>
          <p:cNvSpPr txBox="true"/>
          <p:nvPr/>
        </p:nvSpPr>
        <p:spPr>
          <a:xfrm rot="0">
            <a:off x="1160408" y="6638914"/>
            <a:ext cx="6726444" cy="923930"/>
          </a:xfrm>
          <a:prstGeom prst="rect">
            <a:avLst/>
          </a:prstGeom>
        </p:spPr>
        <p:txBody>
          <a:bodyPr anchor="t" rtlCol="false" tIns="0" lIns="0" bIns="0" rIns="0">
            <a:spAutoFit/>
          </a:bodyPr>
          <a:lstStyle/>
          <a:p>
            <a:pPr>
              <a:lnSpc>
                <a:spcPts val="6600"/>
              </a:lnSpc>
            </a:pPr>
            <a:r>
              <a:rPr lang="en-US" sz="6000">
                <a:solidFill>
                  <a:srgbClr val="000000"/>
                </a:solidFill>
                <a:latin typeface="Poppins Bold"/>
              </a:rPr>
              <a:t>VARIABLES</a:t>
            </a:r>
          </a:p>
        </p:txBody>
      </p:sp>
      <p:sp>
        <p:nvSpPr>
          <p:cNvPr name="TextBox 6" id="6"/>
          <p:cNvSpPr txBox="true"/>
          <p:nvPr/>
        </p:nvSpPr>
        <p:spPr>
          <a:xfrm rot="0">
            <a:off x="6506188" y="2976326"/>
            <a:ext cx="10299275" cy="1403356"/>
          </a:xfrm>
          <a:prstGeom prst="rect">
            <a:avLst/>
          </a:prstGeom>
        </p:spPr>
        <p:txBody>
          <a:bodyPr anchor="t" rtlCol="false" tIns="0" lIns="0" bIns="0" rIns="0">
            <a:spAutoFit/>
          </a:bodyPr>
          <a:lstStyle/>
          <a:p>
            <a:pPr algn="just">
              <a:lnSpc>
                <a:spcPts val="2750"/>
              </a:lnSpc>
            </a:pPr>
            <a:r>
              <a:rPr lang="en-US" sz="2500">
                <a:solidFill>
                  <a:srgbClr val="0C3770"/>
                </a:solidFill>
                <a:latin typeface="Poppins"/>
              </a:rPr>
              <a:t>To determine if administration is negatively or positively correlated with the companies Profit and fit a linear regression model to predict the 'profit using administration along with calculating  the R squared.</a:t>
            </a:r>
          </a:p>
        </p:txBody>
      </p:sp>
      <p:sp>
        <p:nvSpPr>
          <p:cNvPr name="TextBox 7" id="7"/>
          <p:cNvSpPr txBox="true"/>
          <p:nvPr/>
        </p:nvSpPr>
        <p:spPr>
          <a:xfrm rot="0">
            <a:off x="1160408" y="7854944"/>
            <a:ext cx="12476426" cy="1403356"/>
          </a:xfrm>
          <a:prstGeom prst="rect">
            <a:avLst/>
          </a:prstGeom>
        </p:spPr>
        <p:txBody>
          <a:bodyPr anchor="t" rtlCol="false" tIns="0" lIns="0" bIns="0" rIns="0">
            <a:spAutoFit/>
          </a:bodyPr>
          <a:lstStyle/>
          <a:p>
            <a:pPr>
              <a:lnSpc>
                <a:spcPts val="2750"/>
              </a:lnSpc>
            </a:pPr>
            <a:r>
              <a:rPr lang="en-US" sz="2500">
                <a:solidFill>
                  <a:srgbClr val="0C3770"/>
                </a:solidFill>
                <a:latin typeface="Poppins"/>
              </a:rPr>
              <a:t>X = independent/regressor variable = administration </a:t>
            </a:r>
          </a:p>
          <a:p>
            <a:pPr>
              <a:lnSpc>
                <a:spcPts val="2750"/>
              </a:lnSpc>
            </a:pPr>
            <a:r>
              <a:rPr lang="en-US" sz="2500">
                <a:solidFill>
                  <a:srgbClr val="0C3770"/>
                </a:solidFill>
                <a:latin typeface="Poppins"/>
              </a:rPr>
              <a:t>Y = dependent/response variable = profit</a:t>
            </a:r>
          </a:p>
          <a:p>
            <a:pPr>
              <a:lnSpc>
                <a:spcPts val="2750"/>
              </a:lnSpc>
            </a:pPr>
            <a:r>
              <a:rPr lang="en-US" sz="2500">
                <a:solidFill>
                  <a:srgbClr val="0C3770"/>
                </a:solidFill>
                <a:latin typeface="Poppins"/>
              </a:rPr>
              <a:t>using these variables, we will perform the regression analysis</a:t>
            </a:r>
          </a:p>
          <a:p>
            <a:pPr>
              <a:lnSpc>
                <a:spcPts val="275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4DA"/>
        </a:solidFill>
      </p:bgPr>
    </p:bg>
    <p:spTree>
      <p:nvGrpSpPr>
        <p:cNvPr id="1" name=""/>
        <p:cNvGrpSpPr/>
        <p:nvPr/>
      </p:nvGrpSpPr>
      <p:grpSpPr>
        <a:xfrm>
          <a:off x="0" y="0"/>
          <a:ext cx="0" cy="0"/>
          <a:chOff x="0" y="0"/>
          <a:chExt cx="0" cy="0"/>
        </a:xfrm>
      </p:grpSpPr>
      <p:sp>
        <p:nvSpPr>
          <p:cNvPr name="Freeform 2" id="2"/>
          <p:cNvSpPr/>
          <p:nvPr/>
        </p:nvSpPr>
        <p:spPr>
          <a:xfrm flipH="false" flipV="false" rot="0">
            <a:off x="3678212" y="2131232"/>
            <a:ext cx="10931576" cy="7974992"/>
          </a:xfrm>
          <a:custGeom>
            <a:avLst/>
            <a:gdLst/>
            <a:ahLst/>
            <a:cxnLst/>
            <a:rect r="r" b="b" t="t" l="l"/>
            <a:pathLst>
              <a:path h="7974992" w="10931576">
                <a:moveTo>
                  <a:pt x="0" y="0"/>
                </a:moveTo>
                <a:lnTo>
                  <a:pt x="10931576" y="0"/>
                </a:lnTo>
                <a:lnTo>
                  <a:pt x="10931576" y="7974992"/>
                </a:lnTo>
                <a:lnTo>
                  <a:pt x="0" y="7974992"/>
                </a:lnTo>
                <a:lnTo>
                  <a:pt x="0" y="0"/>
                </a:lnTo>
                <a:close/>
              </a:path>
            </a:pathLst>
          </a:custGeom>
          <a:blipFill>
            <a:blip r:embed="rId2"/>
            <a:stretch>
              <a:fillRect l="0" t="-4513" r="0" b="-9243"/>
            </a:stretch>
          </a:blipFill>
        </p:spPr>
      </p:sp>
      <p:sp>
        <p:nvSpPr>
          <p:cNvPr name="TextBox 3" id="3"/>
          <p:cNvSpPr txBox="true"/>
          <p:nvPr/>
        </p:nvSpPr>
        <p:spPr>
          <a:xfrm rot="0">
            <a:off x="3965046" y="178055"/>
            <a:ext cx="10073905" cy="1461678"/>
          </a:xfrm>
          <a:prstGeom prst="rect">
            <a:avLst/>
          </a:prstGeom>
        </p:spPr>
        <p:txBody>
          <a:bodyPr anchor="t" rtlCol="false" tIns="0" lIns="0" bIns="0" rIns="0">
            <a:spAutoFit/>
          </a:bodyPr>
          <a:lstStyle/>
          <a:p>
            <a:pPr algn="ctr">
              <a:lnSpc>
                <a:spcPts val="11310"/>
              </a:lnSpc>
            </a:pPr>
            <a:r>
              <a:rPr lang="en-US" sz="8078">
                <a:solidFill>
                  <a:srgbClr val="000000"/>
                </a:solidFill>
                <a:latin typeface="Poppins Bold"/>
              </a:rPr>
              <a:t>Importing Libraries</a:t>
            </a:r>
          </a:p>
        </p:txBody>
      </p:sp>
      <p:sp>
        <p:nvSpPr>
          <p:cNvPr name="Freeform 4" id="4"/>
          <p:cNvSpPr/>
          <p:nvPr/>
        </p:nvSpPr>
        <p:spPr>
          <a:xfrm flipH="false" flipV="false" rot="0">
            <a:off x="0" y="6118728"/>
            <a:ext cx="3678212" cy="3811619"/>
          </a:xfrm>
          <a:custGeom>
            <a:avLst/>
            <a:gdLst/>
            <a:ahLst/>
            <a:cxnLst/>
            <a:rect r="r" b="b" t="t" l="l"/>
            <a:pathLst>
              <a:path h="3811619" w="3678212">
                <a:moveTo>
                  <a:pt x="0" y="0"/>
                </a:moveTo>
                <a:lnTo>
                  <a:pt x="3678212" y="0"/>
                </a:lnTo>
                <a:lnTo>
                  <a:pt x="3678212" y="3811619"/>
                </a:lnTo>
                <a:lnTo>
                  <a:pt x="0" y="3811619"/>
                </a:lnTo>
                <a:lnTo>
                  <a:pt x="0" y="0"/>
                </a:lnTo>
                <a:close/>
              </a:path>
            </a:pathLst>
          </a:custGeom>
          <a:blipFill>
            <a:blip r:embed="rId3"/>
            <a:stretch>
              <a:fillRect l="0" t="0" r="0" b="0"/>
            </a:stretch>
          </a:blipFill>
        </p:spPr>
      </p:sp>
      <p:grpSp>
        <p:nvGrpSpPr>
          <p:cNvPr name="Group 5" id="5"/>
          <p:cNvGrpSpPr/>
          <p:nvPr/>
        </p:nvGrpSpPr>
        <p:grpSpPr>
          <a:xfrm rot="0">
            <a:off x="14845090" y="-2547215"/>
            <a:ext cx="5094429" cy="4457626"/>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85B1DC"/>
            </a:solidFill>
            <a:ln cap="sq">
              <a:noFill/>
              <a:prstDash val="solid"/>
              <a:miter/>
            </a:ln>
          </p:spPr>
        </p:sp>
        <p:sp>
          <p:nvSpPr>
            <p:cNvPr name="TextBox 7" id="7"/>
            <p:cNvSpPr txBox="true"/>
            <p:nvPr/>
          </p:nvSpPr>
          <p:spPr>
            <a:xfrm>
              <a:off x="127000" y="301625"/>
              <a:ext cx="558800" cy="3587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8" id="8"/>
          <p:cNvGrpSpPr/>
          <p:nvPr/>
        </p:nvGrpSpPr>
        <p:grpSpPr>
          <a:xfrm rot="3649384">
            <a:off x="14049470" y="-440920"/>
            <a:ext cx="1852249" cy="162071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85B1DC"/>
            </a:solidFill>
            <a:ln cap="sq">
              <a:noFill/>
              <a:prstDash val="solid"/>
              <a:miter/>
            </a:ln>
          </p:spPr>
        </p:sp>
        <p:sp>
          <p:nvSpPr>
            <p:cNvPr name="TextBox 10" id="10"/>
            <p:cNvSpPr txBox="true"/>
            <p:nvPr/>
          </p:nvSpPr>
          <p:spPr>
            <a:xfrm>
              <a:off x="127000" y="301625"/>
              <a:ext cx="558800" cy="358775"/>
            </a:xfrm>
            <a:prstGeom prst="rect">
              <a:avLst/>
            </a:prstGeom>
          </p:spPr>
          <p:txBody>
            <a:bodyPr anchor="ctr" rtlCol="false" tIns="50800" lIns="50800" bIns="50800" rIns="50800"/>
            <a:lstStyle/>
            <a:p>
              <a:pPr algn="ctr" marL="0" indent="0" lvl="0">
                <a:lnSpc>
                  <a:spcPts val="2590"/>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DAGBU7bPh70</dc:identifier>
  <dcterms:modified xsi:type="dcterms:W3CDTF">2011-08-01T06:04:30Z</dcterms:modified>
  <cp:revision>1</cp:revision>
  <dc:title>Linear_Reg (Company_Profit)</dc:title>
</cp:coreProperties>
</file>